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4"/>
  </p:sldMasterIdLst>
  <p:notesMasterIdLst>
    <p:notesMasterId r:id="rId29"/>
  </p:notesMasterIdLst>
  <p:handoutMasterIdLst>
    <p:handoutMasterId r:id="rId30"/>
  </p:handoutMasterIdLst>
  <p:sldIdLst>
    <p:sldId id="263" r:id="rId5"/>
    <p:sldId id="280" r:id="rId6"/>
    <p:sldId id="298" r:id="rId7"/>
    <p:sldId id="297" r:id="rId8"/>
    <p:sldId id="295" r:id="rId9"/>
    <p:sldId id="277" r:id="rId10"/>
    <p:sldId id="282" r:id="rId11"/>
    <p:sldId id="287" r:id="rId12"/>
    <p:sldId id="281" r:id="rId13"/>
    <p:sldId id="279" r:id="rId14"/>
    <p:sldId id="286" r:id="rId15"/>
    <p:sldId id="289" r:id="rId16"/>
    <p:sldId id="291" r:id="rId17"/>
    <p:sldId id="292" r:id="rId18"/>
    <p:sldId id="290" r:id="rId19"/>
    <p:sldId id="288" r:id="rId20"/>
    <p:sldId id="300" r:id="rId21"/>
    <p:sldId id="299" r:id="rId22"/>
    <p:sldId id="296" r:id="rId23"/>
    <p:sldId id="264" r:id="rId24"/>
    <p:sldId id="265" r:id="rId25"/>
    <p:sldId id="294" r:id="rId26"/>
    <p:sldId id="273" r:id="rId27"/>
    <p:sldId id="270" r:id="rId28"/>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191">
          <p15:clr>
            <a:srgbClr val="A4A3A4"/>
          </p15:clr>
        </p15:guide>
        <p15:guide id="3" orient="horz" pos="854">
          <p15:clr>
            <a:srgbClr val="A4A3A4"/>
          </p15:clr>
        </p15:guide>
        <p15:guide id="4" orient="horz" pos="821">
          <p15:clr>
            <a:srgbClr val="A4A3A4"/>
          </p15:clr>
        </p15:guide>
        <p15:guide id="5" orient="horz" pos="3049">
          <p15:clr>
            <a:srgbClr val="A4A3A4"/>
          </p15:clr>
        </p15:guide>
        <p15:guide id="6" orient="horz" pos="3151">
          <p15:clr>
            <a:srgbClr val="A4A3A4"/>
          </p15:clr>
        </p15:guide>
        <p15:guide id="7" pos="2880">
          <p15:clr>
            <a:srgbClr val="A4A3A4"/>
          </p15:clr>
        </p15:guide>
        <p15:guide id="8" pos="476">
          <p15:clr>
            <a:srgbClr val="A4A3A4"/>
          </p15:clr>
        </p15:guide>
        <p15:guide id="9" pos="5193">
          <p15:clr>
            <a:srgbClr val="A4A3A4"/>
          </p15:clr>
        </p15:guide>
        <p15:guide id="10" pos="546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DD4D37"/>
    <a:srgbClr val="272572"/>
    <a:srgbClr val="4887C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26CDF-C3A0-3F42-81B9-7CDD73A283CA}" v="23" dt="2024-05-15T07:33:16.730"/>
    <p1510:client id="{5D014346-4125-46B8-8500-07522DC276A3}" v="1406" dt="2024-05-15T13:38:55.594"/>
    <p1510:client id="{800DCE94-1205-01D0-D723-516E94BB7B14}" v="526" dt="2024-05-15T10:51:59.426"/>
    <p1510:client id="{8D5E566A-F3DB-4C82-B74D-1DFBC0320E11}" v="8415" dt="2024-05-15T14:38:47.131"/>
    <p1510:client id="{A7E4D6DF-4EA6-E5D7-BE11-35E4427952AC}" v="14" dt="2024-05-15T07:25:41.567"/>
    <p1510:client id="{BBC2E7F8-8F12-4778-8D45-41DF70448E4B}" v="3556" vWet="3558" dt="2024-05-15T13:31:35.622"/>
    <p1510:client id="{C9AD6E2B-222E-1F5B-503C-0069CD776D1C}" v="53" dt="2024-05-15T11:27:45.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13" autoAdjust="0"/>
  </p:normalViewPr>
  <p:slideViewPr>
    <p:cSldViewPr snapToGrid="0">
      <p:cViewPr varScale="1">
        <p:scale>
          <a:sx n="83" d="100"/>
          <a:sy n="83" d="100"/>
        </p:scale>
        <p:origin x="468" y="78"/>
      </p:cViewPr>
      <p:guideLst>
        <p:guide orient="horz" pos="1620"/>
        <p:guide orient="horz" pos="191"/>
        <p:guide orient="horz" pos="854"/>
        <p:guide orient="horz" pos="821"/>
        <p:guide orient="horz" pos="3049"/>
        <p:guide orient="horz" pos="3151"/>
        <p:guide pos="2880"/>
        <p:guide pos="476"/>
        <p:guide pos="5193"/>
        <p:guide pos="54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https://msociauxfr.sharepoint.com/teams/HackathonDSNEquipeDGEFP/Documents%20partages/General/excels%20extract/same_secto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C0504D"/>
              </a:solidFill>
              <a:ln w="19050">
                <a:solidFill>
                  <a:schemeClr val="lt1"/>
                </a:solidFill>
              </a:ln>
              <a:effectLst/>
            </c:spPr>
            <c:extLst>
              <c:ext xmlns:c16="http://schemas.microsoft.com/office/drawing/2014/chart" uri="{C3380CC4-5D6E-409C-BE32-E72D297353CC}">
                <c16:uniqueId val="{00000001-E61A-4F4B-8964-A0A0D9CAD4F6}"/>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E61A-4F4B-8964-A0A0D9CAD4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Activité de l'entreprise différente</c:v>
                </c:pt>
                <c:pt idx="1">
                  <c:v>Activité de l'entreprise identique</c:v>
                </c:pt>
              </c:strCache>
            </c:strRef>
          </c:cat>
          <c:val>
            <c:numRef>
              <c:f>Sheet1!$C$2:$C$3</c:f>
              <c:numCache>
                <c:formatCode>0.0%</c:formatCode>
                <c:ptCount val="2"/>
                <c:pt idx="0">
                  <c:v>0.49788154294288994</c:v>
                </c:pt>
                <c:pt idx="1">
                  <c:v>0.50211845705711011</c:v>
                </c:pt>
              </c:numCache>
            </c:numRef>
          </c:val>
          <c:extLst>
            <c:ext xmlns:c16="http://schemas.microsoft.com/office/drawing/2014/chart" uri="{C3380CC4-5D6E-409C-BE32-E72D297353CC}">
              <c16:uniqueId val="{00000004-E61A-4F4B-8964-A0A0D9CAD4F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55800096257458"/>
          <c:y val="0.80972091984666272"/>
          <c:w val="0.6114600931008346"/>
          <c:h val="0.1643807355741632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007A56B-D7D9-B552-2C4C-27A631D4BB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3DCE7CF-82CD-E455-F817-00D97ECD991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6DAEE4-61D4-46CF-96A7-46D0B0EB9128}" type="datetimeFigureOut">
              <a:rPr lang="fr-FR" smtClean="0"/>
              <a:t>15/05/2024</a:t>
            </a:fld>
            <a:endParaRPr lang="fr-FR"/>
          </a:p>
        </p:txBody>
      </p:sp>
      <p:sp>
        <p:nvSpPr>
          <p:cNvPr id="4" name="Espace réservé du pied de page 3">
            <a:extLst>
              <a:ext uri="{FF2B5EF4-FFF2-40B4-BE49-F238E27FC236}">
                <a16:creationId xmlns:a16="http://schemas.microsoft.com/office/drawing/2014/main" id="{5B912E97-CB14-2B19-3DC6-0B56B75CD9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64A84136-7ECE-F433-0467-71B1D60470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371D2-EB40-4410-9036-192673940210}" type="slidenum">
              <a:rPr lang="fr-FR" smtClean="0"/>
              <a:t>‹N°›</a:t>
            </a:fld>
            <a:endParaRPr lang="fr-FR"/>
          </a:p>
        </p:txBody>
      </p:sp>
    </p:spTree>
    <p:extLst>
      <p:ext uri="{BB962C8B-B14F-4D97-AF65-F5344CB8AC3E}">
        <p14:creationId xmlns:p14="http://schemas.microsoft.com/office/powerpoint/2010/main" val="2821369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15/05/2024</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‹N°›</a:t>
            </a:fld>
            <a:endParaRPr lang="fr-FR"/>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a:p>
        </p:txBody>
      </p:sp>
      <p:sp>
        <p:nvSpPr>
          <p:cNvPr id="8" name="Espace réservé du texte 7"/>
          <p:cNvSpPr>
            <a:spLocks noGrp="1"/>
          </p:cNvSpPr>
          <p:nvPr>
            <p:ph type="body" sz="quarter" idx="13" hasCustomPrompt="1"/>
          </p:nvPr>
        </p:nvSpPr>
        <p:spPr bwMode="gray">
          <a:xfrm>
            <a:off x="323528" y="1563638"/>
            <a:ext cx="2520000" cy="2880320"/>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9" name="Espace réservé du texte 7"/>
          <p:cNvSpPr>
            <a:spLocks noGrp="1"/>
          </p:cNvSpPr>
          <p:nvPr>
            <p:ph type="body" sz="quarter" idx="14" hasCustomPrompt="1"/>
          </p:nvPr>
        </p:nvSpPr>
        <p:spPr bwMode="gray">
          <a:xfrm>
            <a:off x="3312000" y="1563638"/>
            <a:ext cx="2520000" cy="2860762"/>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10" name="Espace réservé du texte 7"/>
          <p:cNvSpPr>
            <a:spLocks noGrp="1"/>
          </p:cNvSpPr>
          <p:nvPr>
            <p:ph type="body" sz="quarter" idx="15" hasCustomPrompt="1"/>
          </p:nvPr>
        </p:nvSpPr>
        <p:spPr bwMode="gray">
          <a:xfrm>
            <a:off x="6263999" y="1563638"/>
            <a:ext cx="2520000" cy="2860762"/>
          </a:xfrm>
        </p:spPr>
        <p:txBody>
          <a:bodyPr/>
          <a:lstStyle>
            <a:lvl1pPr marL="144000" indent="-144000">
              <a:spcBef>
                <a:spcPts val="400"/>
              </a:spcBef>
              <a:spcAft>
                <a:spcPts val="800"/>
              </a:spcAft>
              <a:buFont typeface="+mj-lt"/>
              <a:buAutoNum type="arabicPeriod"/>
              <a:defRPr b="1"/>
            </a:lvl1pPr>
            <a:lvl2pPr marL="324000" indent="-144000">
              <a:spcBef>
                <a:spcPts val="600"/>
              </a:spcBef>
              <a:spcAft>
                <a:spcPts val="800"/>
              </a:spcAft>
              <a:buFont typeface="+mj-lt"/>
              <a:buAutoNum type="alphaLcPeriod"/>
              <a:defRPr/>
            </a:lvl2pPr>
          </a:lstStyle>
          <a:p>
            <a:pPr lvl="0"/>
            <a:r>
              <a:rPr lang="fr-FR"/>
              <a:t>Titre de la partie</a:t>
            </a:r>
          </a:p>
          <a:p>
            <a:pPr lvl="1"/>
            <a:r>
              <a:rPr lang="fr-FR"/>
              <a:t>Deuxième niveau</a:t>
            </a:r>
          </a:p>
        </p:txBody>
      </p:sp>
      <p:sp>
        <p:nvSpPr>
          <p:cNvPr id="23" name="Espace réservé de la date 3">
            <a:extLst>
              <a:ext uri="{FF2B5EF4-FFF2-40B4-BE49-F238E27FC236}">
                <a16:creationId xmlns:a16="http://schemas.microsoft.com/office/drawing/2014/main" id="{15CA4CAF-6729-AB4D-9354-99C08AEAB1B8}"/>
              </a:ext>
            </a:extLst>
          </p:cNvPr>
          <p:cNvSpPr>
            <a:spLocks noGrp="1"/>
          </p:cNvSpPr>
          <p:nvPr>
            <p:ph type="dt" sz="half" idx="2"/>
          </p:nvPr>
        </p:nvSpPr>
        <p:spPr bwMode="gray">
          <a:xfrm>
            <a:off x="323850" y="4797631"/>
            <a:ext cx="1210435" cy="345869"/>
          </a:xfrm>
          <a:prstGeom prst="rect">
            <a:avLst/>
          </a:prstGeom>
        </p:spPr>
        <p:txBody>
          <a:bodyPr vert="horz" lIns="0" tIns="0" rIns="0" bIns="0" rtlCol="0" anchor="ctr" anchorCtr="0">
            <a:noAutofit/>
          </a:bodyPr>
          <a:lstStyle>
            <a:lvl1pPr algn="l">
              <a:defRPr sz="700" b="0">
                <a:solidFill>
                  <a:schemeClr val="tx1"/>
                </a:solidFill>
              </a:defRPr>
            </a:lvl1pPr>
          </a:lstStyle>
          <a:p>
            <a:fld id="{251C71F6-E0A6-1740-B64F-38F332886BAF}" type="datetime1">
              <a:rPr lang="fr-FR" cap="all" smtClean="0"/>
              <a:pPr/>
              <a:t>15/05/2024</a:t>
            </a:fld>
            <a:endParaRPr lang="fr-FR" cap="all"/>
          </a:p>
        </p:txBody>
      </p:sp>
      <p:sp>
        <p:nvSpPr>
          <p:cNvPr id="25" name="Titre 18">
            <a:extLst>
              <a:ext uri="{FF2B5EF4-FFF2-40B4-BE49-F238E27FC236}">
                <a16:creationId xmlns:a16="http://schemas.microsoft.com/office/drawing/2014/main" id="{8909A550-9D66-7141-BF64-73CAD209688B}"/>
              </a:ext>
            </a:extLst>
          </p:cNvPr>
          <p:cNvSpPr>
            <a:spLocks noGrp="1"/>
          </p:cNvSpPr>
          <p:nvPr>
            <p:ph type="title" hasCustomPrompt="1"/>
          </p:nvPr>
        </p:nvSpPr>
        <p:spPr>
          <a:xfrm>
            <a:off x="323850" y="682801"/>
            <a:ext cx="8424863" cy="539991"/>
          </a:xfrm>
        </p:spPr>
        <p:txBody>
          <a:bodyPr/>
          <a:lstStyle/>
          <a:p>
            <a:r>
              <a:rPr lang="fr-FR"/>
              <a:t>Sommaire</a:t>
            </a:r>
          </a:p>
        </p:txBody>
      </p:sp>
    </p:spTree>
    <p:extLst>
      <p:ext uri="{BB962C8B-B14F-4D97-AF65-F5344CB8AC3E}">
        <p14:creationId xmlns:p14="http://schemas.microsoft.com/office/powerpoint/2010/main" val="28881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sous-titre, textes 3 et image ">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a:p>
        </p:txBody>
      </p:sp>
      <p:sp>
        <p:nvSpPr>
          <p:cNvPr id="12" name="Espace réservé du texte 11"/>
          <p:cNvSpPr>
            <a:spLocks noGrp="1"/>
          </p:cNvSpPr>
          <p:nvPr>
            <p:ph type="body" sz="quarter" idx="14" hasCustomPrompt="1"/>
          </p:nvPr>
        </p:nvSpPr>
        <p:spPr bwMode="gray">
          <a:xfrm>
            <a:off x="323528" y="1707654"/>
            <a:ext cx="2520000" cy="2880320"/>
          </a:xfrm>
        </p:spPr>
        <p:txBody>
          <a:bodyPr/>
          <a:lstStyle>
            <a:lvl1pPr>
              <a:defRPr/>
            </a:lvl1pPr>
            <a:lvl2pPr>
              <a:defRPr/>
            </a:lvl2pPr>
            <a:lvl3pPr>
              <a:defRPr baseline="0"/>
            </a:lvl3pPr>
            <a:lvl4pPr>
              <a:defRPr/>
            </a:lvl4pPr>
            <a:lvl5pPr>
              <a:defRPr/>
            </a:lvl5pPr>
          </a:lstStyle>
          <a:p>
            <a:pPr lvl="0"/>
            <a:r>
              <a:rPr lang="fr-FR"/>
              <a:t>Texte de niveau 1</a:t>
            </a:r>
          </a:p>
          <a:p>
            <a:pPr lvl="1"/>
            <a:r>
              <a:rPr lang="fr-FR"/>
              <a:t>Texte de niveau 2</a:t>
            </a:r>
          </a:p>
          <a:p>
            <a:pPr lvl="2"/>
            <a:r>
              <a:rPr lang="fr-FR"/>
              <a:t>Texte de niveau 3</a:t>
            </a:r>
          </a:p>
          <a:p>
            <a:pPr lvl="3"/>
            <a:r>
              <a:rPr lang="fr-FR"/>
              <a:t>Texte de niveau 4</a:t>
            </a:r>
          </a:p>
          <a:p>
            <a:pPr lvl="4"/>
            <a:r>
              <a:rPr lang="fr-FR"/>
              <a:t>Texte de niveau 5</a:t>
            </a:r>
          </a:p>
        </p:txBody>
      </p:sp>
      <p:sp>
        <p:nvSpPr>
          <p:cNvPr id="18" name="Espace réservé du texte 7">
            <a:extLst>
              <a:ext uri="{FF2B5EF4-FFF2-40B4-BE49-F238E27FC236}">
                <a16:creationId xmlns:a16="http://schemas.microsoft.com/office/drawing/2014/main" id="{35840C24-F178-C44C-B5A1-3EB8F3EF4B92}"/>
              </a:ext>
            </a:extLst>
          </p:cNvPr>
          <p:cNvSpPr>
            <a:spLocks noGrp="1"/>
          </p:cNvSpPr>
          <p:nvPr>
            <p:ph type="body" sz="quarter" idx="13" hasCustomPrompt="1"/>
          </p:nvPr>
        </p:nvSpPr>
        <p:spPr bwMode="gray">
          <a:xfrm>
            <a:off x="323851" y="1248679"/>
            <a:ext cx="8424614" cy="242951"/>
          </a:xfrm>
        </p:spPr>
        <p:txBody>
          <a:bodyPr/>
          <a:lstStyle>
            <a:lvl1pPr marL="0" indent="95250">
              <a:spcBef>
                <a:spcPts val="400"/>
              </a:spcBef>
              <a:spcAft>
                <a:spcPts val="800"/>
              </a:spcAft>
              <a:buFont typeface="+mj-lt"/>
              <a:buNone/>
              <a:tabLst/>
              <a:defRPr sz="1500" b="1">
                <a:solidFill>
                  <a:srgbClr val="4887C7"/>
                </a:solidFill>
              </a:defRPr>
            </a:lvl1pPr>
            <a:lvl2pPr marL="324000" indent="-144000">
              <a:spcBef>
                <a:spcPts val="600"/>
              </a:spcBef>
              <a:spcAft>
                <a:spcPts val="800"/>
              </a:spcAft>
              <a:buFont typeface="+mj-lt"/>
              <a:buAutoNum type="alphaLcPeriod"/>
              <a:defRPr/>
            </a:lvl2pPr>
          </a:lstStyle>
          <a:p>
            <a:pPr lvl="0"/>
            <a:r>
              <a:rPr lang="fr-FR"/>
              <a:t>Sous-titre</a:t>
            </a:r>
          </a:p>
          <a:p>
            <a:pPr lvl="0"/>
            <a:endParaRPr lang="fr-FR"/>
          </a:p>
        </p:txBody>
      </p:sp>
      <p:sp>
        <p:nvSpPr>
          <p:cNvPr id="19" name="Titre 18">
            <a:extLst>
              <a:ext uri="{FF2B5EF4-FFF2-40B4-BE49-F238E27FC236}">
                <a16:creationId xmlns:a16="http://schemas.microsoft.com/office/drawing/2014/main" id="{0271A58A-1CC5-D145-89AA-12537E5CE304}"/>
              </a:ext>
            </a:extLst>
          </p:cNvPr>
          <p:cNvSpPr>
            <a:spLocks noGrp="1"/>
          </p:cNvSpPr>
          <p:nvPr>
            <p:ph type="title" hasCustomPrompt="1"/>
          </p:nvPr>
        </p:nvSpPr>
        <p:spPr>
          <a:xfrm>
            <a:off x="323850" y="682801"/>
            <a:ext cx="8424863" cy="539991"/>
          </a:xfrm>
        </p:spPr>
        <p:txBody>
          <a:bodyPr/>
          <a:lstStyle/>
          <a:p>
            <a:r>
              <a:rPr lang="fr-FR"/>
              <a:t>Titre</a:t>
            </a:r>
          </a:p>
        </p:txBody>
      </p:sp>
      <p:sp>
        <p:nvSpPr>
          <p:cNvPr id="8" name="Espace réservé pour une image  7">
            <a:extLst>
              <a:ext uri="{FF2B5EF4-FFF2-40B4-BE49-F238E27FC236}">
                <a16:creationId xmlns:a16="http://schemas.microsoft.com/office/drawing/2014/main" id="{7004A35F-FCE5-0248-9AD4-C4E7502EF166}"/>
              </a:ext>
            </a:extLst>
          </p:cNvPr>
          <p:cNvSpPr>
            <a:spLocks noGrp="1"/>
          </p:cNvSpPr>
          <p:nvPr>
            <p:ph type="pic" sz="quarter" idx="15"/>
          </p:nvPr>
        </p:nvSpPr>
        <p:spPr>
          <a:xfrm>
            <a:off x="3131840" y="1707654"/>
            <a:ext cx="5616624" cy="2880320"/>
          </a:xfrm>
        </p:spPr>
        <p:txBody>
          <a:bodyPr/>
          <a:lstStyle/>
          <a:p>
            <a:r>
              <a:rPr lang="fr-FR"/>
              <a:t>Cliquez sur l'icône pour ajouter une image</a:t>
            </a:r>
          </a:p>
        </p:txBody>
      </p:sp>
      <p:sp>
        <p:nvSpPr>
          <p:cNvPr id="2" name="Espace réservé de la date 3">
            <a:extLst>
              <a:ext uri="{FF2B5EF4-FFF2-40B4-BE49-F238E27FC236}">
                <a16:creationId xmlns:a16="http://schemas.microsoft.com/office/drawing/2014/main" id="{FCA96953-C1EE-6BBB-4B7F-351253E56C92}"/>
              </a:ext>
            </a:extLst>
          </p:cNvPr>
          <p:cNvSpPr>
            <a:spLocks noGrp="1"/>
          </p:cNvSpPr>
          <p:nvPr>
            <p:ph type="dt" sz="half" idx="2"/>
          </p:nvPr>
        </p:nvSpPr>
        <p:spPr bwMode="gray">
          <a:xfrm>
            <a:off x="364285" y="4797631"/>
            <a:ext cx="1170000" cy="345869"/>
          </a:xfrm>
          <a:prstGeom prst="rect">
            <a:avLst/>
          </a:prstGeom>
        </p:spPr>
        <p:txBody>
          <a:bodyPr vert="horz" lIns="0" tIns="0" rIns="0" bIns="0" rtlCol="0" anchor="ctr" anchorCtr="0">
            <a:noAutofit/>
          </a:bodyPr>
          <a:lstStyle>
            <a:lvl1pPr algn="l">
              <a:defRPr sz="700" b="0">
                <a:solidFill>
                  <a:schemeClr val="tx1"/>
                </a:solidFill>
                <a:latin typeface="Marianne" panose="02000000000000000000" pitchFamily="2" charset="0"/>
              </a:defRPr>
            </a:lvl1pPr>
          </a:lstStyle>
          <a:p>
            <a:fld id="{5F7325A3-5315-1B4B-A0D9-112471EB5837}" type="datetime1">
              <a:rPr lang="fr-FR" cap="all" smtClean="0"/>
              <a:pPr/>
              <a:t>15/05/2024</a:t>
            </a:fld>
            <a:endParaRPr lang="fr-FR" cap="all"/>
          </a:p>
        </p:txBody>
      </p:sp>
    </p:spTree>
    <p:extLst>
      <p:ext uri="{BB962C8B-B14F-4D97-AF65-F5344CB8AC3E}">
        <p14:creationId xmlns:p14="http://schemas.microsoft.com/office/powerpoint/2010/main" val="207718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rtie 3">
    <p:spTree>
      <p:nvGrpSpPr>
        <p:cNvPr id="1" name=""/>
        <p:cNvGrpSpPr/>
        <p:nvPr/>
      </p:nvGrpSpPr>
      <p:grpSpPr>
        <a:xfrm>
          <a:off x="0" y="0"/>
          <a:ext cx="0" cy="0"/>
          <a:chOff x="0" y="0"/>
          <a:chExt cx="0" cy="0"/>
        </a:xfrm>
      </p:grpSpPr>
      <p:sp>
        <p:nvSpPr>
          <p:cNvPr id="7" name="Espace réservé de la date 3">
            <a:extLst>
              <a:ext uri="{FF2B5EF4-FFF2-40B4-BE49-F238E27FC236}">
                <a16:creationId xmlns:a16="http://schemas.microsoft.com/office/drawing/2014/main" id="{02A90153-98CB-E943-A611-AD9242F15601}"/>
              </a:ext>
            </a:extLst>
          </p:cNvPr>
          <p:cNvSpPr>
            <a:spLocks noGrp="1"/>
          </p:cNvSpPr>
          <p:nvPr>
            <p:ph type="dt" sz="half" idx="2"/>
          </p:nvPr>
        </p:nvSpPr>
        <p:spPr bwMode="gray">
          <a:xfrm>
            <a:off x="364285" y="4797631"/>
            <a:ext cx="1170000" cy="345869"/>
          </a:xfrm>
          <a:prstGeom prst="rect">
            <a:avLst/>
          </a:prstGeom>
        </p:spPr>
        <p:txBody>
          <a:bodyPr vert="horz" lIns="0" tIns="0" rIns="0" bIns="0" rtlCol="0" anchor="ctr" anchorCtr="0">
            <a:noAutofit/>
          </a:bodyPr>
          <a:lstStyle>
            <a:lvl1pPr algn="l">
              <a:defRPr sz="700" b="0">
                <a:solidFill>
                  <a:schemeClr val="tx1"/>
                </a:solidFill>
                <a:latin typeface="Marianne" panose="02000000000000000000" pitchFamily="2" charset="0"/>
              </a:defRPr>
            </a:lvl1pPr>
          </a:lstStyle>
          <a:p>
            <a:fld id="{5F7325A3-5315-1B4B-A0D9-112471EB5837}" type="datetime1">
              <a:rPr lang="fr-FR" cap="all" smtClean="0"/>
              <a:pPr/>
              <a:t>15/05/2024</a:t>
            </a:fld>
            <a:endParaRPr lang="fr-FR" cap="all"/>
          </a:p>
        </p:txBody>
      </p:sp>
      <p:pic>
        <p:nvPicPr>
          <p:cNvPr id="4" name="Image 3">
            <a:extLst>
              <a:ext uri="{FF2B5EF4-FFF2-40B4-BE49-F238E27FC236}">
                <a16:creationId xmlns:a16="http://schemas.microsoft.com/office/drawing/2014/main" id="{580A595F-EFA6-6FBD-2E58-BBD2246730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386" y="123478"/>
            <a:ext cx="572188" cy="531771"/>
          </a:xfrm>
          <a:prstGeom prst="rect">
            <a:avLst/>
          </a:prstGeom>
        </p:spPr>
      </p:pic>
      <p:sp>
        <p:nvSpPr>
          <p:cNvPr id="2" name="Espace réservé du texte 10">
            <a:extLst>
              <a:ext uri="{FF2B5EF4-FFF2-40B4-BE49-F238E27FC236}">
                <a16:creationId xmlns:a16="http://schemas.microsoft.com/office/drawing/2014/main" id="{9FE61336-CE05-9B9C-B2D6-FD9F221FE5A4}"/>
              </a:ext>
            </a:extLst>
          </p:cNvPr>
          <p:cNvSpPr>
            <a:spLocks noGrp="1"/>
          </p:cNvSpPr>
          <p:nvPr>
            <p:ph type="body" sz="quarter" idx="13" hasCustomPrompt="1"/>
          </p:nvPr>
        </p:nvSpPr>
        <p:spPr bwMode="gray">
          <a:xfrm>
            <a:off x="369841" y="2136519"/>
            <a:ext cx="8424000" cy="648072"/>
          </a:xfrm>
        </p:spPr>
        <p:txBody>
          <a:bodyPr/>
          <a:lstStyle>
            <a:lvl1pPr>
              <a:lnSpc>
                <a:spcPct val="90000"/>
              </a:lnSpc>
              <a:spcAft>
                <a:spcPts val="0"/>
              </a:spcAft>
              <a:defRPr sz="3250" b="1" cap="all" baseline="0">
                <a:solidFill>
                  <a:srgbClr val="272572"/>
                </a:solidFill>
              </a:defRPr>
            </a:lvl1pPr>
            <a:lvl2pPr marL="92075" indent="0">
              <a:spcBef>
                <a:spcPts val="500"/>
              </a:spcBef>
              <a:spcAft>
                <a:spcPts val="0"/>
              </a:spcAft>
              <a:buNone/>
              <a:tabLst/>
              <a:defRPr sz="1850"/>
            </a:lvl2pPr>
          </a:lstStyle>
          <a:p>
            <a:pPr lvl="0"/>
            <a:r>
              <a:rPr lang="fr-FR"/>
              <a:t>Titre de partie 1</a:t>
            </a:r>
          </a:p>
        </p:txBody>
      </p:sp>
      <p:sp>
        <p:nvSpPr>
          <p:cNvPr id="3" name="Espace réservé du numéro de diapositive 5">
            <a:extLst>
              <a:ext uri="{FF2B5EF4-FFF2-40B4-BE49-F238E27FC236}">
                <a16:creationId xmlns:a16="http://schemas.microsoft.com/office/drawing/2014/main" id="{1EC20780-C558-B80E-B42B-24958B19ADE1}"/>
              </a:ext>
            </a:extLst>
          </p:cNvPr>
          <p:cNvSpPr>
            <a:spLocks noGrp="1"/>
          </p:cNvSpPr>
          <p:nvPr>
            <p:ph type="sldNum" sz="quarter" idx="4"/>
          </p:nvPr>
        </p:nvSpPr>
        <p:spPr bwMode="gray">
          <a:xfrm>
            <a:off x="7713576" y="4878137"/>
            <a:ext cx="1350000" cy="265363"/>
          </a:xfrm>
          <a:prstGeom prst="rect">
            <a:avLst/>
          </a:prstGeom>
        </p:spPr>
        <p:txBody>
          <a:bodyPr vert="horz" lIns="0" tIns="0" rIns="0" bIns="0" rtlCol="0" anchor="ctr" anchorCtr="0">
            <a:noAutofit/>
          </a:bodyPr>
          <a:lstStyle>
            <a:lvl1pPr algn="r">
              <a:defRPr sz="750" b="0">
                <a:solidFill>
                  <a:schemeClr val="tx1"/>
                </a:solidFill>
                <a:latin typeface="Marianne" panose="02000000000000000000" pitchFamily="2" charset="0"/>
              </a:defRPr>
            </a:lvl1pPr>
          </a:lstStyle>
          <a:p>
            <a:fld id="{733122C9-A0B9-462F-8757-0847AD287B63}" type="slidenum">
              <a:rPr lang="fr-FR" smtClean="0"/>
              <a:pPr/>
              <a:t>‹N°›</a:t>
            </a:fld>
            <a:endParaRPr lang="fr-FR"/>
          </a:p>
        </p:txBody>
      </p:sp>
    </p:spTree>
    <p:extLst>
      <p:ext uri="{BB962C8B-B14F-4D97-AF65-F5344CB8AC3E}">
        <p14:creationId xmlns:p14="http://schemas.microsoft.com/office/powerpoint/2010/main" val="2673469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ernière page">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a:extLst>
              <a:ext uri="{28A0092B-C50C-407E-A947-70E740481C1C}">
                <a14:useLocalDpi xmlns:a14="http://schemas.microsoft.com/office/drawing/2010/main" val="0"/>
              </a:ext>
            </a:extLst>
          </a:blip>
          <a:srcRect r="48614"/>
          <a:stretch/>
        </p:blipFill>
        <p:spPr>
          <a:xfrm>
            <a:off x="179513" y="1275606"/>
            <a:ext cx="2592288" cy="2088231"/>
          </a:xfrm>
          <a:prstGeom prst="rect">
            <a:avLst/>
          </a:prstGeom>
        </p:spPr>
      </p:pic>
      <p:sp>
        <p:nvSpPr>
          <p:cNvPr id="3" name="ZoneTexte 2">
            <a:extLst>
              <a:ext uri="{FF2B5EF4-FFF2-40B4-BE49-F238E27FC236}">
                <a16:creationId xmlns:a16="http://schemas.microsoft.com/office/drawing/2014/main" id="{AD2E60C5-BD67-07D6-A5FB-28BEE0056ED7}"/>
              </a:ext>
            </a:extLst>
          </p:cNvPr>
          <p:cNvSpPr txBox="1"/>
          <p:nvPr userDrawn="1"/>
        </p:nvSpPr>
        <p:spPr>
          <a:xfrm>
            <a:off x="2771800" y="1851670"/>
            <a:ext cx="4572000" cy="710451"/>
          </a:xfrm>
          <a:prstGeom prst="rect">
            <a:avLst/>
          </a:prstGeom>
          <a:noFill/>
        </p:spPr>
        <p:txBody>
          <a:bodyPr wrap="square">
            <a:spAutoFit/>
          </a:bodyPr>
          <a:lstStyle/>
          <a:p>
            <a:pPr>
              <a:spcAft>
                <a:spcPts val="500"/>
              </a:spcAft>
            </a:pPr>
            <a:r>
              <a:rPr lang="fr-FR" b="1">
                <a:latin typeface="Marianne" panose="02000000000000000000" pitchFamily="2" charset="0"/>
              </a:rPr>
              <a:t>Secrétariat général</a:t>
            </a:r>
          </a:p>
          <a:p>
            <a:pPr>
              <a:spcAft>
                <a:spcPts val="500"/>
              </a:spcAft>
            </a:pPr>
            <a:r>
              <a:rPr lang="fr-FR" b="1">
                <a:latin typeface="Marianne" panose="02000000000000000000" pitchFamily="2" charset="0"/>
              </a:rPr>
              <a:t>Direction du numérique</a:t>
            </a:r>
          </a:p>
        </p:txBody>
      </p:sp>
    </p:spTree>
    <p:extLst>
      <p:ext uri="{BB962C8B-B14F-4D97-AF65-F5344CB8AC3E}">
        <p14:creationId xmlns:p14="http://schemas.microsoft.com/office/powerpoint/2010/main" val="278581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uvertur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a:xfrm>
            <a:off x="0" y="4963500"/>
            <a:ext cx="180000" cy="180000"/>
          </a:xfrm>
          <a:prstGeom prst="rect">
            <a:avLst/>
          </a:prstGeom>
          <a:ln>
            <a:solidFill>
              <a:schemeClr val="tx1">
                <a:alpha val="0"/>
              </a:schemeClr>
            </a:solidFill>
          </a:ln>
        </p:spPr>
        <p:txBody>
          <a:bodyPr/>
          <a:lstStyle>
            <a:lvl1pPr>
              <a:defRPr sz="100">
                <a:solidFill>
                  <a:schemeClr val="tx1">
                    <a:alpha val="0"/>
                  </a:schemeClr>
                </a:solidFill>
              </a:defRPr>
            </a:lvl1pPr>
          </a:lstStyle>
          <a:p>
            <a:fld id="{4EA19884-7A29-DC4E-9311-A62E54788E52}" type="datetime1">
              <a:rPr lang="fr-FR" smtClean="0"/>
              <a:t>15/05/2024</a:t>
            </a:fld>
            <a:endParaRPr lang="fr-FR"/>
          </a:p>
        </p:txBody>
      </p:sp>
      <p:sp>
        <p:nvSpPr>
          <p:cNvPr id="6" name="Espace réservé du numéro de diapositive 5"/>
          <p:cNvSpPr>
            <a:spLocks noGrp="1"/>
          </p:cNvSpPr>
          <p:nvPr>
            <p:ph type="sldNum" sz="quarter" idx="12"/>
          </p:nvPr>
        </p:nvSpPr>
        <p:spPr bwMode="gray">
          <a:xfrm>
            <a:off x="0" y="4963500"/>
            <a:ext cx="180000" cy="180000"/>
          </a:xfrm>
          <a:ln>
            <a:solidFill>
              <a:schemeClr val="tx1">
                <a:alpha val="0"/>
              </a:schemeClr>
            </a:solidFill>
          </a:ln>
        </p:spPr>
        <p:txBody>
          <a:bodyPr/>
          <a:lstStyle>
            <a:lvl1pPr>
              <a:defRPr sz="100">
                <a:solidFill>
                  <a:schemeClr val="tx1">
                    <a:alpha val="0"/>
                  </a:schemeClr>
                </a:solidFill>
              </a:defRPr>
            </a:lvl1pPr>
          </a:lstStyle>
          <a:p>
            <a:fld id="{10C140CD-8AED-46FF-A9A2-77308F3F39AE}" type="slidenum">
              <a:rPr lang="fr-FR" smtClean="0"/>
              <a:pPr/>
              <a:t>‹N°›</a:t>
            </a:fld>
            <a:endParaRPr lang="fr-FR"/>
          </a:p>
        </p:txBody>
      </p:sp>
      <p:sp>
        <p:nvSpPr>
          <p:cNvPr id="7" name="Titre 6"/>
          <p:cNvSpPr>
            <a:spLocks noGrp="1"/>
          </p:cNvSpPr>
          <p:nvPr>
            <p:ph type="title" hasCustomPrompt="1"/>
          </p:nvPr>
        </p:nvSpPr>
        <p:spPr bwMode="gray">
          <a:xfrm>
            <a:off x="0" y="0"/>
            <a:ext cx="180000" cy="180000"/>
          </a:xfrm>
          <a:prstGeom prst="rect">
            <a:avLst/>
          </a:prstGeom>
          <a:ln>
            <a:solidFill>
              <a:schemeClr val="tx1">
                <a:alpha val="0"/>
              </a:schemeClr>
            </a:solidFill>
          </a:ln>
        </p:spPr>
        <p:txBody>
          <a:bodyPr/>
          <a:lstStyle>
            <a:lvl1pPr>
              <a:defRPr sz="100">
                <a:solidFill>
                  <a:schemeClr val="tx1">
                    <a:alpha val="0"/>
                  </a:schemeClr>
                </a:solidFill>
              </a:defRPr>
            </a:lvl1pPr>
          </a:lstStyle>
          <a:p>
            <a:r>
              <a:rPr lang="fr-FR"/>
              <a:t>Titre</a:t>
            </a:r>
          </a:p>
        </p:txBody>
      </p:sp>
      <p:pic>
        <p:nvPicPr>
          <p:cNvPr id="2" name="Graphique 1">
            <a:extLst>
              <a:ext uri="{FF2B5EF4-FFF2-40B4-BE49-F238E27FC236}">
                <a16:creationId xmlns:a16="http://schemas.microsoft.com/office/drawing/2014/main" id="{B85C141C-F5D9-FC5A-EB7C-8657E29A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860" t="6910" r="24250" b="56910"/>
          <a:stretch/>
        </p:blipFill>
        <p:spPr>
          <a:xfrm rot="10800000" flipH="1" flipV="1">
            <a:off x="5450186" y="3651871"/>
            <a:ext cx="3693814" cy="1491630"/>
          </a:xfrm>
          <a:prstGeom prst="rect">
            <a:avLst/>
          </a:prstGeom>
        </p:spPr>
      </p:pic>
      <p:pic>
        <p:nvPicPr>
          <p:cNvPr id="15" name="Image 14">
            <a:extLst>
              <a:ext uri="{FF2B5EF4-FFF2-40B4-BE49-F238E27FC236}">
                <a16:creationId xmlns:a16="http://schemas.microsoft.com/office/drawing/2014/main" id="{A495D30B-471B-9468-F3A4-59F8A7A3C99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6651"/>
          <a:stretch/>
        </p:blipFill>
        <p:spPr>
          <a:xfrm>
            <a:off x="259081" y="267646"/>
            <a:ext cx="1432599" cy="1368000"/>
          </a:xfrm>
          <a:prstGeom prst="rect">
            <a:avLst/>
          </a:prstGeom>
        </p:spPr>
      </p:pic>
      <p:sp>
        <p:nvSpPr>
          <p:cNvPr id="5" name="ZoneTexte 4">
            <a:extLst>
              <a:ext uri="{FF2B5EF4-FFF2-40B4-BE49-F238E27FC236}">
                <a16:creationId xmlns:a16="http://schemas.microsoft.com/office/drawing/2014/main" id="{9FB4BB07-723C-7EDA-CB4E-E1095255A881}"/>
              </a:ext>
            </a:extLst>
          </p:cNvPr>
          <p:cNvSpPr txBox="1"/>
          <p:nvPr userDrawn="1"/>
        </p:nvSpPr>
        <p:spPr>
          <a:xfrm>
            <a:off x="4139952" y="432685"/>
            <a:ext cx="4680520" cy="461665"/>
          </a:xfrm>
          <a:prstGeom prst="rect">
            <a:avLst/>
          </a:prstGeom>
          <a:noFill/>
        </p:spPr>
        <p:txBody>
          <a:bodyPr wrap="square" rtlCol="0">
            <a:spAutoFit/>
          </a:bodyPr>
          <a:lstStyle/>
          <a:p>
            <a:pPr algn="r"/>
            <a:r>
              <a:rPr lang="fr-FR" sz="1200" b="1">
                <a:latin typeface="Marianne" panose="02000000000000000000" pitchFamily="2" charset="0"/>
              </a:rPr>
              <a:t>Secrétariat général</a:t>
            </a:r>
          </a:p>
          <a:p>
            <a:pPr algn="r"/>
            <a:r>
              <a:rPr lang="fr-FR" sz="1200" b="0">
                <a:latin typeface="Marianne" panose="02000000000000000000" pitchFamily="2" charset="0"/>
              </a:rPr>
              <a:t>Direction du numérique</a:t>
            </a:r>
          </a:p>
        </p:txBody>
      </p:sp>
    </p:spTree>
    <p:extLst>
      <p:ext uri="{BB962C8B-B14F-4D97-AF65-F5344CB8AC3E}">
        <p14:creationId xmlns:p14="http://schemas.microsoft.com/office/powerpoint/2010/main" val="212740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phique 3">
            <a:extLst>
              <a:ext uri="{FF2B5EF4-FFF2-40B4-BE49-F238E27FC236}">
                <a16:creationId xmlns:a16="http://schemas.microsoft.com/office/drawing/2014/main" id="{E51094EC-08A3-8492-830F-5B3156826A1D}"/>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9860" t="6910" r="24250" b="56910"/>
          <a:stretch/>
        </p:blipFill>
        <p:spPr>
          <a:xfrm rot="10800000" flipH="1" flipV="1">
            <a:off x="7022921" y="4285899"/>
            <a:ext cx="2123728" cy="857601"/>
          </a:xfrm>
          <a:prstGeom prst="rect">
            <a:avLst/>
          </a:prstGeom>
        </p:spPr>
      </p:pic>
      <p:sp>
        <p:nvSpPr>
          <p:cNvPr id="3" name="Espace réservé du texte 2"/>
          <p:cNvSpPr>
            <a:spLocks noGrp="1"/>
          </p:cNvSpPr>
          <p:nvPr>
            <p:ph type="body" idx="1"/>
          </p:nvPr>
        </p:nvSpPr>
        <p:spPr bwMode="gray">
          <a:xfrm>
            <a:off x="323850" y="1707654"/>
            <a:ext cx="8424863" cy="2952325"/>
          </a:xfrm>
          <a:prstGeom prst="rect">
            <a:avLst/>
          </a:prstGeom>
        </p:spPr>
        <p:txBody>
          <a:bodyPr vert="horz" lIns="0" tIns="0" rIns="0" bIns="0" rtlCol="0" anchor="t" anchorCtr="0">
            <a:noAutofit/>
          </a:body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6" name="Espace réservé du numéro de diapositive 5"/>
          <p:cNvSpPr>
            <a:spLocks noGrp="1"/>
          </p:cNvSpPr>
          <p:nvPr>
            <p:ph type="sldNum" sz="quarter" idx="4"/>
          </p:nvPr>
        </p:nvSpPr>
        <p:spPr bwMode="gray">
          <a:xfrm>
            <a:off x="7713576" y="4878137"/>
            <a:ext cx="1350000" cy="265363"/>
          </a:xfrm>
          <a:prstGeom prst="rect">
            <a:avLst/>
          </a:prstGeom>
        </p:spPr>
        <p:txBody>
          <a:bodyPr vert="horz" lIns="0" tIns="0" rIns="0" bIns="0" rtlCol="0" anchor="ctr" anchorCtr="0">
            <a:noAutofit/>
          </a:bodyPr>
          <a:lstStyle>
            <a:lvl1pPr algn="r">
              <a:defRPr sz="750" b="0">
                <a:solidFill>
                  <a:schemeClr val="tx1"/>
                </a:solidFill>
                <a:latin typeface="Marianne" panose="02000000000000000000" pitchFamily="2" charset="0"/>
              </a:defRPr>
            </a:lvl1pPr>
          </a:lstStyle>
          <a:p>
            <a:fld id="{733122C9-A0B9-462F-8757-0847AD287B63}" type="slidenum">
              <a:rPr lang="fr-FR" smtClean="0"/>
              <a:pPr/>
              <a:t>‹N°›</a:t>
            </a:fld>
            <a:endParaRPr lang="fr-FR"/>
          </a:p>
        </p:txBody>
      </p:sp>
      <p:sp>
        <p:nvSpPr>
          <p:cNvPr id="12" name="Espace réservé du titre 11">
            <a:extLst>
              <a:ext uri="{FF2B5EF4-FFF2-40B4-BE49-F238E27FC236}">
                <a16:creationId xmlns:a16="http://schemas.microsoft.com/office/drawing/2014/main" id="{59FB2B3E-557E-DB42-9DB7-D6A72FD3ABE4}"/>
              </a:ext>
            </a:extLst>
          </p:cNvPr>
          <p:cNvSpPr>
            <a:spLocks noGrp="1"/>
          </p:cNvSpPr>
          <p:nvPr>
            <p:ph type="title"/>
          </p:nvPr>
        </p:nvSpPr>
        <p:spPr>
          <a:xfrm>
            <a:off x="289234" y="1044193"/>
            <a:ext cx="8424863" cy="539991"/>
          </a:xfrm>
          <a:prstGeom prst="rect">
            <a:avLst/>
          </a:prstGeom>
        </p:spPr>
        <p:txBody>
          <a:bodyPr vert="horz" lIns="91440" tIns="45720" rIns="91440" bIns="45720" rtlCol="0" anchor="ctr">
            <a:normAutofit/>
          </a:bodyPr>
          <a:lstStyle/>
          <a:p>
            <a:r>
              <a:rPr lang="fr-FR"/>
              <a:t>Titre </a:t>
            </a:r>
          </a:p>
        </p:txBody>
      </p:sp>
      <p:sp>
        <p:nvSpPr>
          <p:cNvPr id="2" name="Espace réservé de la date 1">
            <a:extLst>
              <a:ext uri="{FF2B5EF4-FFF2-40B4-BE49-F238E27FC236}">
                <a16:creationId xmlns:a16="http://schemas.microsoft.com/office/drawing/2014/main" id="{F8170561-5F7A-B046-81BE-E60E60355D4F}"/>
              </a:ext>
            </a:extLst>
          </p:cNvPr>
          <p:cNvSpPr>
            <a:spLocks noGrp="1"/>
          </p:cNvSpPr>
          <p:nvPr>
            <p:ph type="dt" sz="half" idx="2"/>
          </p:nvPr>
        </p:nvSpPr>
        <p:spPr>
          <a:xfrm>
            <a:off x="315703" y="4783500"/>
            <a:ext cx="2057400" cy="274637"/>
          </a:xfrm>
          <a:prstGeom prst="rect">
            <a:avLst/>
          </a:prstGeom>
        </p:spPr>
        <p:txBody>
          <a:bodyPr vert="horz" lIns="91440" tIns="45720" rIns="91440" bIns="45720" rtlCol="0" anchor="ctr"/>
          <a:lstStyle>
            <a:lvl1pPr algn="l">
              <a:defRPr sz="700" b="0">
                <a:solidFill>
                  <a:schemeClr val="tx1"/>
                </a:solidFill>
                <a:latin typeface="Marianne" panose="02000000000000000000" pitchFamily="2" charset="0"/>
              </a:defRPr>
            </a:lvl1pPr>
          </a:lstStyle>
          <a:p>
            <a:fld id="{B858D49A-5A7A-574D-A0ED-52B5C1EFA876}" type="datetime1">
              <a:rPr lang="fr-FR" cap="all" smtClean="0"/>
              <a:pPr/>
              <a:t>15/05/2024</a:t>
            </a:fld>
            <a:endParaRPr lang="fr-FR" cap="all"/>
          </a:p>
        </p:txBody>
      </p:sp>
      <p:pic>
        <p:nvPicPr>
          <p:cNvPr id="13" name="Image 12">
            <a:extLst>
              <a:ext uri="{FF2B5EF4-FFF2-40B4-BE49-F238E27FC236}">
                <a16:creationId xmlns:a16="http://schemas.microsoft.com/office/drawing/2014/main" id="{433B51AF-3A50-3342-8D79-F2F92F5991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343386" y="123478"/>
            <a:ext cx="572188" cy="531771"/>
          </a:xfrm>
          <a:prstGeom prst="rect">
            <a:avLst/>
          </a:prstGeom>
        </p:spPr>
      </p:pic>
      <p:sp>
        <p:nvSpPr>
          <p:cNvPr id="7" name="ZoneTexte 6">
            <a:extLst>
              <a:ext uri="{FF2B5EF4-FFF2-40B4-BE49-F238E27FC236}">
                <a16:creationId xmlns:a16="http://schemas.microsoft.com/office/drawing/2014/main" id="{C9ABB27B-FD77-86F8-B6D1-5A16C853F097}"/>
              </a:ext>
            </a:extLst>
          </p:cNvPr>
          <p:cNvSpPr txBox="1"/>
          <p:nvPr userDrawn="1"/>
        </p:nvSpPr>
        <p:spPr>
          <a:xfrm>
            <a:off x="7524328" y="213903"/>
            <a:ext cx="1300356" cy="323165"/>
          </a:xfrm>
          <a:prstGeom prst="rect">
            <a:avLst/>
          </a:prstGeom>
          <a:noFill/>
        </p:spPr>
        <p:txBody>
          <a:bodyPr wrap="none" rtlCol="0">
            <a:spAutoFit/>
          </a:bodyPr>
          <a:lstStyle/>
          <a:p>
            <a:pPr marL="0" algn="r" defTabSz="914400" rtl="0" eaLnBrk="1" latinLnBrk="0" hangingPunct="1"/>
            <a:r>
              <a:rPr lang="fr-FR" sz="750" b="1" kern="1200">
                <a:solidFill>
                  <a:schemeClr val="tx1"/>
                </a:solidFill>
                <a:latin typeface="Marianne" panose="02000000000000000000" pitchFamily="2" charset="0"/>
                <a:ea typeface="+mn-ea"/>
                <a:cs typeface="+mn-cs"/>
              </a:rPr>
              <a:t>Secrétariat général</a:t>
            </a:r>
          </a:p>
          <a:p>
            <a:pPr marL="0" algn="r" defTabSz="914400" rtl="0" eaLnBrk="1" latinLnBrk="0" hangingPunct="1"/>
            <a:r>
              <a:rPr lang="fr-FR" sz="750" b="0" kern="1200">
                <a:solidFill>
                  <a:schemeClr val="tx1"/>
                </a:solidFill>
                <a:latin typeface="Marianne" panose="02000000000000000000" pitchFamily="2" charset="0"/>
                <a:ea typeface="+mn-ea"/>
                <a:cs typeface="+mn-cs"/>
              </a:rPr>
              <a:t>Direction du numérique</a:t>
            </a:r>
          </a:p>
        </p:txBody>
      </p:sp>
    </p:spTree>
    <p:extLst>
      <p:ext uri="{BB962C8B-B14F-4D97-AF65-F5344CB8AC3E}">
        <p14:creationId xmlns:p14="http://schemas.microsoft.com/office/powerpoint/2010/main" val="3585928067"/>
      </p:ext>
    </p:extLst>
  </p:cSld>
  <p:clrMap bg1="lt1" tx1="dk1" bg2="lt2" tx2="dk2" accent1="accent1" accent2="accent2" accent3="accent3" accent4="accent4" accent5="accent5" accent6="accent6" hlink="hlink" folHlink="folHlink"/>
  <p:sldLayoutIdLst>
    <p:sldLayoutId id="2147483815" r:id="rId1"/>
    <p:sldLayoutId id="2147483817" r:id="rId2"/>
    <p:sldLayoutId id="2147483823" r:id="rId3"/>
    <p:sldLayoutId id="2147483819" r:id="rId4"/>
    <p:sldLayoutId id="2147483821" r:id="rId5"/>
  </p:sldLayoutIdLst>
  <p:hf hdr="0"/>
  <p:txStyles>
    <p:titleStyle>
      <a:lvl1pPr marL="14288" indent="0" algn="l" defTabSz="914400" rtl="0" eaLnBrk="1" latinLnBrk="0" hangingPunct="1">
        <a:lnSpc>
          <a:spcPct val="90000"/>
        </a:lnSpc>
        <a:spcBef>
          <a:spcPct val="0"/>
        </a:spcBef>
        <a:buNone/>
        <a:tabLst/>
        <a:defRPr sz="2000" b="1" kern="1200">
          <a:solidFill>
            <a:srgbClr val="272572"/>
          </a:solidFill>
          <a:latin typeface="Marianne" panose="02000000000000000000" pitchFamily="2" charset="0"/>
          <a:ea typeface="+mj-ea"/>
          <a:cs typeface="+mj-cs"/>
        </a:defRPr>
      </a:lvl1pPr>
    </p:titleStyle>
    <p:bodyStyle>
      <a:lvl1pPr marL="92075" indent="0" algn="l" defTabSz="914400" rtl="0" eaLnBrk="1" latinLnBrk="0" hangingPunct="1">
        <a:lnSpc>
          <a:spcPct val="100000"/>
        </a:lnSpc>
        <a:spcBef>
          <a:spcPts val="0"/>
        </a:spcBef>
        <a:spcAft>
          <a:spcPts val="500"/>
        </a:spcAft>
        <a:buFont typeface="Arial" pitchFamily="34" charset="0"/>
        <a:buNone/>
        <a:tabLst/>
        <a:defRPr sz="1400" b="0" kern="1200">
          <a:solidFill>
            <a:schemeClr val="tx1"/>
          </a:solidFill>
          <a:latin typeface="Marianne" panose="02000000000000000000" pitchFamily="2" charset="0"/>
          <a:ea typeface="+mn-ea"/>
          <a:cs typeface="+mn-cs"/>
        </a:defRPr>
      </a:lvl1pPr>
      <a:lvl2pPr marL="351450" indent="-171450" algn="l" defTabSz="914400" rtl="0" eaLnBrk="1" latinLnBrk="0" hangingPunct="1">
        <a:lnSpc>
          <a:spcPct val="100000"/>
        </a:lnSpc>
        <a:spcBef>
          <a:spcPts val="600"/>
        </a:spcBef>
        <a:spcAft>
          <a:spcPts val="600"/>
        </a:spcAft>
        <a:buSzPct val="100000"/>
        <a:buFont typeface="Arial" panose="020B0604020202020204" pitchFamily="34" charset="0"/>
        <a:buChar char="•"/>
        <a:defRPr sz="1200" kern="1200">
          <a:solidFill>
            <a:schemeClr val="tx1"/>
          </a:solidFill>
          <a:latin typeface="Marianne" panose="02000000000000000000" pitchFamily="2" charset="0"/>
          <a:ea typeface="+mn-ea"/>
          <a:cs typeface="+mn-cs"/>
        </a:defRPr>
      </a:lvl2pPr>
      <a:lvl3pPr marL="531450" indent="-171450" algn="l" defTabSz="914400" rtl="0" eaLnBrk="1" latinLnBrk="0" hangingPunct="1">
        <a:lnSpc>
          <a:spcPct val="100000"/>
        </a:lnSpc>
        <a:spcBef>
          <a:spcPts val="100"/>
        </a:spcBef>
        <a:spcAft>
          <a:spcPts val="100"/>
        </a:spcAft>
        <a:buSzPct val="100000"/>
        <a:buFont typeface="Wingdings" pitchFamily="2" charset="2"/>
        <a:buChar char="§"/>
        <a:defRPr sz="1000" kern="1200">
          <a:solidFill>
            <a:schemeClr val="tx1"/>
          </a:solidFill>
          <a:latin typeface="Marianne" panose="02000000000000000000" pitchFamily="2" charset="0"/>
          <a:ea typeface="+mn-ea"/>
          <a:cs typeface="+mn-cs"/>
        </a:defRPr>
      </a:lvl3pPr>
      <a:lvl4pPr marL="711450" indent="-171450" algn="l" defTabSz="914400" rtl="0" eaLnBrk="1" latinLnBrk="0" hangingPunct="1">
        <a:lnSpc>
          <a:spcPct val="100000"/>
        </a:lnSpc>
        <a:spcBef>
          <a:spcPts val="100"/>
        </a:spcBef>
        <a:spcAft>
          <a:spcPts val="100"/>
        </a:spcAft>
        <a:buSzPct val="100000"/>
        <a:buFont typeface="Arial" panose="020B0604020202020204" pitchFamily="34" charset="0"/>
        <a:buChar char="•"/>
        <a:defRPr sz="800" kern="1200">
          <a:solidFill>
            <a:schemeClr val="tx1"/>
          </a:solidFill>
          <a:latin typeface="Marianne" panose="02000000000000000000" pitchFamily="2" charset="0"/>
          <a:ea typeface="+mn-ea"/>
          <a:cs typeface="+mn-cs"/>
        </a:defRPr>
      </a:lvl4pPr>
      <a:lvl5pPr marL="927450" indent="-171450" algn="l" defTabSz="914400" rtl="0" eaLnBrk="1" latinLnBrk="0" hangingPunct="1">
        <a:lnSpc>
          <a:spcPct val="100000"/>
        </a:lnSpc>
        <a:spcBef>
          <a:spcPts val="100"/>
        </a:spcBef>
        <a:spcAft>
          <a:spcPts val="100"/>
        </a:spcAft>
        <a:buSzPct val="100000"/>
        <a:buFont typeface="Wingdings" pitchFamily="2" charset="2"/>
        <a:buChar char="§"/>
        <a:defRPr sz="700" kern="1200">
          <a:solidFill>
            <a:schemeClr val="tx1"/>
          </a:solidFill>
          <a:latin typeface="Marianne" panose="02000000000000000000"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umentation.beta.numerique.gouv.fr/s/7c598751-534b-448b-820b-4eb07843e435/doc/documentation-des-realisations-cn6KoWz6S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XavierBechade/hackathon-dsn/tree/mai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XavierBechade/hackathon-dsn/tree/mai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XavierBechade/hackathon-dsn/tree/mai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vail collaboratif : Les 4 avantages majeurs de cette méthode de travail">
            <a:extLst>
              <a:ext uri="{FF2B5EF4-FFF2-40B4-BE49-F238E27FC236}">
                <a16:creationId xmlns:a16="http://schemas.microsoft.com/office/drawing/2014/main" id="{17A295C1-D708-FD9E-0B06-CBA308C1E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022" y="1550444"/>
            <a:ext cx="3810554" cy="2615362"/>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B0DBFDFD-9196-D622-C212-AA154B3FB5CD}"/>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3" name="Espace réservé du texte 2">
            <a:extLst>
              <a:ext uri="{FF2B5EF4-FFF2-40B4-BE49-F238E27FC236}">
                <a16:creationId xmlns:a16="http://schemas.microsoft.com/office/drawing/2014/main" id="{708D932C-EF6A-8D8D-E5F4-325C2620A604}"/>
              </a:ext>
            </a:extLst>
          </p:cNvPr>
          <p:cNvSpPr>
            <a:spLocks noGrp="1"/>
          </p:cNvSpPr>
          <p:nvPr>
            <p:ph type="body" sz="quarter" idx="13"/>
          </p:nvPr>
        </p:nvSpPr>
        <p:spPr>
          <a:xfrm>
            <a:off x="174961" y="1512855"/>
            <a:ext cx="8424000" cy="2690539"/>
          </a:xfrm>
        </p:spPr>
        <p:txBody>
          <a:bodyPr/>
          <a:lstStyle/>
          <a:p>
            <a:r>
              <a:rPr lang="fr-FR" dirty="0">
                <a:latin typeface="Marianne"/>
              </a:rPr>
              <a:t>HACKATHON DSN </a:t>
            </a:r>
            <a:endParaRPr lang="fr-FR" dirty="0"/>
          </a:p>
          <a:p>
            <a:r>
              <a:rPr lang="fr-FR" sz="1800">
                <a:solidFill>
                  <a:srgbClr val="00B0F0"/>
                </a:solidFill>
                <a:latin typeface="Marianne"/>
              </a:rPr>
              <a:t>14 et 15 mai 2024</a:t>
            </a:r>
          </a:p>
          <a:p>
            <a:endParaRPr lang="fr-FR" dirty="0"/>
          </a:p>
          <a:p>
            <a:endParaRPr lang="fr-FR" dirty="0"/>
          </a:p>
          <a:p>
            <a:r>
              <a:rPr lang="fr-FR" dirty="0">
                <a:latin typeface="Marianne"/>
              </a:rPr>
              <a:t>Trajectoire </a:t>
            </a:r>
            <a:endParaRPr lang="fr-FR" dirty="0"/>
          </a:p>
          <a:p>
            <a:r>
              <a:rPr lang="fr-FR" dirty="0">
                <a:latin typeface="Marianne"/>
              </a:rPr>
              <a:t>Apprentissage</a:t>
            </a:r>
          </a:p>
          <a:p>
            <a:r>
              <a:rPr lang="fr-FR" sz="1800">
                <a:solidFill>
                  <a:srgbClr val="00B0F0"/>
                </a:solidFill>
                <a:latin typeface="Marianne"/>
              </a:rPr>
              <a:t>Equipe MTSS : DGEFP &amp; DNUM</a:t>
            </a:r>
          </a:p>
        </p:txBody>
      </p:sp>
      <p:sp>
        <p:nvSpPr>
          <p:cNvPr id="4" name="Espace réservé du numéro de diapositive 3">
            <a:extLst>
              <a:ext uri="{FF2B5EF4-FFF2-40B4-BE49-F238E27FC236}">
                <a16:creationId xmlns:a16="http://schemas.microsoft.com/office/drawing/2014/main" id="{D2E1696C-9EF8-C08C-F7CD-73A528E5C232}"/>
              </a:ext>
            </a:extLst>
          </p:cNvPr>
          <p:cNvSpPr>
            <a:spLocks noGrp="1"/>
          </p:cNvSpPr>
          <p:nvPr>
            <p:ph type="sldNum" sz="quarter" idx="4"/>
          </p:nvPr>
        </p:nvSpPr>
        <p:spPr/>
        <p:txBody>
          <a:bodyPr/>
          <a:lstStyle/>
          <a:p>
            <a:fld id="{733122C9-A0B9-462F-8757-0847AD287B63}" type="slidenum">
              <a:rPr lang="fr-FR" smtClean="0"/>
              <a:pPr/>
              <a:t>1</a:t>
            </a:fld>
            <a:endParaRPr lang="fr-FR"/>
          </a:p>
        </p:txBody>
      </p:sp>
      <p:sp>
        <p:nvSpPr>
          <p:cNvPr id="6" name="Espace réservé du pied de page 4">
            <a:extLst>
              <a:ext uri="{FF2B5EF4-FFF2-40B4-BE49-F238E27FC236}">
                <a16:creationId xmlns:a16="http://schemas.microsoft.com/office/drawing/2014/main" id="{B2CB0507-1E1F-FE51-E299-785872438A30}"/>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110442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aphique 8">
            <a:extLst>
              <a:ext uri="{FF2B5EF4-FFF2-40B4-BE49-F238E27FC236}">
                <a16:creationId xmlns:a16="http://schemas.microsoft.com/office/drawing/2014/main" id="{518C0DF8-389A-B8A3-F0E6-A2A2D4368F7C}"/>
              </a:ext>
            </a:extLst>
          </p:cNvPr>
          <p:cNvGraphicFramePr>
            <a:graphicFrameLocks/>
          </p:cNvGraphicFramePr>
          <p:nvPr>
            <p:extLst>
              <p:ext uri="{D42A27DB-BD31-4B8C-83A1-F6EECF244321}">
                <p14:modId xmlns:p14="http://schemas.microsoft.com/office/powerpoint/2010/main" val="3917893960"/>
              </p:ext>
            </p:extLst>
          </p:nvPr>
        </p:nvGraphicFramePr>
        <p:xfrm>
          <a:off x="3914777" y="1878806"/>
          <a:ext cx="4968657" cy="3036621"/>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10</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127591" y="1395622"/>
            <a:ext cx="8825023" cy="3435846"/>
          </a:xfrm>
        </p:spPr>
        <p:txBody>
          <a:bodyPr/>
          <a:lstStyle/>
          <a:p>
            <a:endParaRPr lang="fr-FR" sz="1100" b="1" i="0" dirty="0">
              <a:solidFill>
                <a:srgbClr val="262633"/>
              </a:solidFill>
              <a:effectLst/>
            </a:endParaRPr>
          </a:p>
          <a:p>
            <a:endParaRPr lang="fr-FR" sz="1100" b="1" dirty="0">
              <a:solidFill>
                <a:srgbClr val="262633"/>
              </a:solidFill>
            </a:endParaRPr>
          </a:p>
          <a:p>
            <a:endParaRPr lang="fr-FR" sz="1200" b="1" dirty="0">
              <a:solidFill>
                <a:srgbClr val="262633"/>
              </a:solidFill>
            </a:endParaRPr>
          </a:p>
          <a:p>
            <a:endParaRPr lang="fr-FR" b="1" dirty="0">
              <a:solidFill>
                <a:srgbClr val="262633"/>
              </a:solidFill>
            </a:endParaRP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
        <p:nvSpPr>
          <p:cNvPr id="6" name="Titre 4">
            <a:extLst>
              <a:ext uri="{FF2B5EF4-FFF2-40B4-BE49-F238E27FC236}">
                <a16:creationId xmlns:a16="http://schemas.microsoft.com/office/drawing/2014/main" id="{A1445FEA-49B8-3F99-A76A-511FA892D55F}"/>
              </a:ext>
            </a:extLst>
          </p:cNvPr>
          <p:cNvSpPr txBox="1">
            <a:spLocks/>
          </p:cNvSpPr>
          <p:nvPr/>
        </p:nvSpPr>
        <p:spPr>
          <a:xfrm>
            <a:off x="364285" y="756749"/>
            <a:ext cx="8424863" cy="404242"/>
          </a:xfrm>
          <a:prstGeom prst="rect">
            <a:avLst/>
          </a:prstGeom>
          <a:ln>
            <a:solidFill>
              <a:srgbClr val="002060"/>
            </a:solidFill>
          </a:ln>
        </p:spPr>
        <p:txBody>
          <a:bodyPr vert="horz" lIns="91440" tIns="45720" rIns="91440" bIns="45720" rtlCol="0" anchor="ctr">
            <a:normAutofit/>
          </a:bodyPr>
          <a:lstStyle>
            <a:lvl1pPr marL="14288" indent="0" algn="l" defTabSz="914400" rtl="0" eaLnBrk="1" latinLnBrk="0" hangingPunct="1">
              <a:lnSpc>
                <a:spcPct val="90000"/>
              </a:lnSpc>
              <a:spcBef>
                <a:spcPct val="0"/>
              </a:spcBef>
              <a:buNone/>
              <a:tabLst/>
              <a:defRPr sz="2000" b="1" kern="1200">
                <a:solidFill>
                  <a:srgbClr val="272572"/>
                </a:solidFill>
                <a:latin typeface="Marianne" panose="02000000000000000000" pitchFamily="2" charset="0"/>
                <a:ea typeface="+mj-ea"/>
                <a:cs typeface="+mj-cs"/>
              </a:defRPr>
            </a:lvl1pPr>
          </a:lstStyle>
          <a:p>
            <a:pPr algn="ctr"/>
            <a:r>
              <a:rPr lang="fr-FR">
                <a:solidFill>
                  <a:srgbClr val="002060"/>
                </a:solidFill>
              </a:rPr>
              <a:t>Répartition des contrats post-apprentissage ( 1 / 2 )</a:t>
            </a:r>
          </a:p>
        </p:txBody>
      </p:sp>
      <p:sp>
        <p:nvSpPr>
          <p:cNvPr id="17" name="ZoneTexte 16">
            <a:extLst>
              <a:ext uri="{FF2B5EF4-FFF2-40B4-BE49-F238E27FC236}">
                <a16:creationId xmlns:a16="http://schemas.microsoft.com/office/drawing/2014/main" id="{7EC4F79F-F623-4ADE-229D-5523C6CE098A}"/>
              </a:ext>
            </a:extLst>
          </p:cNvPr>
          <p:cNvSpPr txBox="1"/>
          <p:nvPr/>
        </p:nvSpPr>
        <p:spPr>
          <a:xfrm>
            <a:off x="927690" y="1460250"/>
            <a:ext cx="2780415" cy="584775"/>
          </a:xfrm>
          <a:prstGeom prst="rect">
            <a:avLst/>
          </a:prstGeom>
          <a:noFill/>
        </p:spPr>
        <p:txBody>
          <a:bodyPr wrap="square" lIns="91440" tIns="45720" rIns="91440" bIns="45720" rtlCol="0" anchor="t">
            <a:spAutoFit/>
          </a:bodyPr>
          <a:lstStyle/>
          <a:p>
            <a:pPr algn="ctr"/>
            <a:r>
              <a:rPr lang="fr-FR" sz="1600"/>
              <a:t>Poursuite au sein de la même entreprise </a:t>
            </a:r>
            <a:endParaRPr lang="fr-FR" sz="1600">
              <a:cs typeface="Arial"/>
            </a:endParaRPr>
          </a:p>
        </p:txBody>
      </p:sp>
      <p:sp>
        <p:nvSpPr>
          <p:cNvPr id="18" name="ZoneTexte 17">
            <a:extLst>
              <a:ext uri="{FF2B5EF4-FFF2-40B4-BE49-F238E27FC236}">
                <a16:creationId xmlns:a16="http://schemas.microsoft.com/office/drawing/2014/main" id="{C9C3525F-E969-3052-A8D4-582B6514AAD5}"/>
              </a:ext>
            </a:extLst>
          </p:cNvPr>
          <p:cNvSpPr txBox="1"/>
          <p:nvPr/>
        </p:nvSpPr>
        <p:spPr>
          <a:xfrm>
            <a:off x="4960347" y="1387806"/>
            <a:ext cx="2941681" cy="754053"/>
          </a:xfrm>
          <a:prstGeom prst="rect">
            <a:avLst/>
          </a:prstGeom>
          <a:noFill/>
        </p:spPr>
        <p:txBody>
          <a:bodyPr wrap="square" lIns="91440" tIns="45720" rIns="91440" bIns="45720" rtlCol="0" anchor="t">
            <a:spAutoFit/>
          </a:bodyPr>
          <a:lstStyle/>
          <a:p>
            <a:pPr algn="ctr"/>
            <a:r>
              <a:rPr lang="fr-FR" sz="1600"/>
              <a:t>Poursuite dans le même secteur d’activité : </a:t>
            </a:r>
            <a:endParaRPr lang="fr-FR" sz="1600">
              <a:cs typeface="Arial"/>
            </a:endParaRPr>
          </a:p>
          <a:p>
            <a:pPr algn="ctr"/>
            <a:r>
              <a:rPr lang="fr-FR" sz="1100"/>
              <a:t>(NAF niveau 2)</a:t>
            </a:r>
          </a:p>
        </p:txBody>
      </p:sp>
      <p:pic>
        <p:nvPicPr>
          <p:cNvPr id="12" name="Image 11">
            <a:extLst>
              <a:ext uri="{FF2B5EF4-FFF2-40B4-BE49-F238E27FC236}">
                <a16:creationId xmlns:a16="http://schemas.microsoft.com/office/drawing/2014/main" id="{9BBA5C6F-0ABF-DC0B-4BDC-9698FA79192D}"/>
              </a:ext>
            </a:extLst>
          </p:cNvPr>
          <p:cNvPicPr>
            <a:picLocks noChangeAspect="1"/>
          </p:cNvPicPr>
          <p:nvPr/>
        </p:nvPicPr>
        <p:blipFill>
          <a:blip r:embed="rId3"/>
          <a:stretch>
            <a:fillRect/>
          </a:stretch>
        </p:blipFill>
        <p:spPr>
          <a:xfrm>
            <a:off x="127591" y="2085303"/>
            <a:ext cx="4380614" cy="2628369"/>
          </a:xfrm>
          <a:prstGeom prst="rect">
            <a:avLst/>
          </a:prstGeom>
        </p:spPr>
      </p:pic>
    </p:spTree>
    <p:extLst>
      <p:ext uri="{BB962C8B-B14F-4D97-AF65-F5344CB8AC3E}">
        <p14:creationId xmlns:p14="http://schemas.microsoft.com/office/powerpoint/2010/main" val="1473446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11</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127591" y="1395622"/>
            <a:ext cx="8825023" cy="3435846"/>
          </a:xfrm>
        </p:spPr>
        <p:txBody>
          <a:bodyPr/>
          <a:lstStyle/>
          <a:p>
            <a:endParaRPr lang="fr-FR" sz="1100" b="1" i="0">
              <a:solidFill>
                <a:srgbClr val="262633"/>
              </a:solidFill>
              <a:effectLst/>
            </a:endParaRPr>
          </a:p>
          <a:p>
            <a:endParaRPr lang="fr-FR" sz="1100" b="1">
              <a:solidFill>
                <a:srgbClr val="262633"/>
              </a:solidFill>
            </a:endParaRPr>
          </a:p>
          <a:p>
            <a:endParaRPr lang="fr-FR" sz="1200" b="1">
              <a:solidFill>
                <a:srgbClr val="262633"/>
              </a:solidFill>
            </a:endParaRPr>
          </a:p>
          <a:p>
            <a:endParaRPr lang="fr-FR" b="1">
              <a:solidFill>
                <a:srgbClr val="262633"/>
              </a:solidFill>
            </a:endParaRP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a:xfrm>
            <a:off x="364285" y="4786994"/>
            <a:ext cx="1170000" cy="345869"/>
          </a:xfrm>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
        <p:nvSpPr>
          <p:cNvPr id="6" name="Titre 4">
            <a:extLst>
              <a:ext uri="{FF2B5EF4-FFF2-40B4-BE49-F238E27FC236}">
                <a16:creationId xmlns:a16="http://schemas.microsoft.com/office/drawing/2014/main" id="{A1445FEA-49B8-3F99-A76A-511FA892D55F}"/>
              </a:ext>
            </a:extLst>
          </p:cNvPr>
          <p:cNvSpPr txBox="1">
            <a:spLocks/>
          </p:cNvSpPr>
          <p:nvPr/>
        </p:nvSpPr>
        <p:spPr>
          <a:xfrm>
            <a:off x="364285" y="756749"/>
            <a:ext cx="8424863" cy="404242"/>
          </a:xfrm>
          <a:prstGeom prst="rect">
            <a:avLst/>
          </a:prstGeom>
          <a:ln>
            <a:solidFill>
              <a:srgbClr val="002060"/>
            </a:solidFill>
          </a:ln>
        </p:spPr>
        <p:txBody>
          <a:bodyPr vert="horz" lIns="91440" tIns="45720" rIns="91440" bIns="45720" rtlCol="0" anchor="ctr">
            <a:normAutofit/>
          </a:bodyPr>
          <a:lstStyle>
            <a:lvl1pPr marL="14288" indent="0" algn="l" defTabSz="914400" rtl="0" eaLnBrk="1" latinLnBrk="0" hangingPunct="1">
              <a:lnSpc>
                <a:spcPct val="90000"/>
              </a:lnSpc>
              <a:spcBef>
                <a:spcPct val="0"/>
              </a:spcBef>
              <a:buNone/>
              <a:tabLst/>
              <a:defRPr sz="2000" b="1" kern="1200">
                <a:solidFill>
                  <a:srgbClr val="272572"/>
                </a:solidFill>
                <a:latin typeface="Marianne" panose="02000000000000000000" pitchFamily="2" charset="0"/>
                <a:ea typeface="+mj-ea"/>
                <a:cs typeface="+mj-cs"/>
              </a:defRPr>
            </a:lvl1pPr>
          </a:lstStyle>
          <a:p>
            <a:pPr algn="ctr"/>
            <a:r>
              <a:rPr lang="fr-FR">
                <a:solidFill>
                  <a:srgbClr val="002060"/>
                </a:solidFill>
              </a:rPr>
              <a:t>Répartition des contrats post-apprentissage ( 2 / 2 )</a:t>
            </a:r>
          </a:p>
        </p:txBody>
      </p:sp>
      <p:sp>
        <p:nvSpPr>
          <p:cNvPr id="20" name="ZoneTexte 19">
            <a:extLst>
              <a:ext uri="{FF2B5EF4-FFF2-40B4-BE49-F238E27FC236}">
                <a16:creationId xmlns:a16="http://schemas.microsoft.com/office/drawing/2014/main" id="{8123C9AF-C5E4-E472-0A09-52B99E5EB569}"/>
              </a:ext>
            </a:extLst>
          </p:cNvPr>
          <p:cNvSpPr txBox="1"/>
          <p:nvPr/>
        </p:nvSpPr>
        <p:spPr>
          <a:xfrm>
            <a:off x="5221125" y="2057935"/>
            <a:ext cx="2184314" cy="707886"/>
          </a:xfrm>
          <a:prstGeom prst="rect">
            <a:avLst/>
          </a:prstGeom>
          <a:noFill/>
        </p:spPr>
        <p:txBody>
          <a:bodyPr wrap="square" rtlCol="0">
            <a:spAutoFit/>
          </a:bodyPr>
          <a:lstStyle/>
          <a:p>
            <a:r>
              <a:rPr lang="fr-FR" sz="2000"/>
              <a:t>Répartition par nature de contrat </a:t>
            </a:r>
          </a:p>
        </p:txBody>
      </p:sp>
      <p:pic>
        <p:nvPicPr>
          <p:cNvPr id="28" name="Image 27">
            <a:extLst>
              <a:ext uri="{FF2B5EF4-FFF2-40B4-BE49-F238E27FC236}">
                <a16:creationId xmlns:a16="http://schemas.microsoft.com/office/drawing/2014/main" id="{C2D20FD3-8FC2-663B-A210-B9BCDB801D4E}"/>
              </a:ext>
            </a:extLst>
          </p:cNvPr>
          <p:cNvPicPr>
            <a:picLocks noChangeAspect="1"/>
          </p:cNvPicPr>
          <p:nvPr/>
        </p:nvPicPr>
        <p:blipFill>
          <a:blip r:embed="rId2"/>
          <a:stretch>
            <a:fillRect/>
          </a:stretch>
        </p:blipFill>
        <p:spPr>
          <a:xfrm>
            <a:off x="191386" y="1244586"/>
            <a:ext cx="4288585" cy="1820999"/>
          </a:xfrm>
          <a:prstGeom prst="rect">
            <a:avLst/>
          </a:prstGeom>
        </p:spPr>
      </p:pic>
      <p:sp>
        <p:nvSpPr>
          <p:cNvPr id="5" name="Flèche : droite 4">
            <a:extLst>
              <a:ext uri="{FF2B5EF4-FFF2-40B4-BE49-F238E27FC236}">
                <a16:creationId xmlns:a16="http://schemas.microsoft.com/office/drawing/2014/main" id="{DCBD2148-E4AB-4229-09D6-426630D6FE9A}"/>
              </a:ext>
            </a:extLst>
          </p:cNvPr>
          <p:cNvSpPr/>
          <p:nvPr/>
        </p:nvSpPr>
        <p:spPr>
          <a:xfrm rot="10800000">
            <a:off x="4540102" y="2127290"/>
            <a:ext cx="529092" cy="646331"/>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EA13C2A-9E0C-6D79-7D71-6990D70B08B7}"/>
              </a:ext>
            </a:extLst>
          </p:cNvPr>
          <p:cNvSpPr txBox="1"/>
          <p:nvPr/>
        </p:nvSpPr>
        <p:spPr>
          <a:xfrm>
            <a:off x="528638" y="3286447"/>
            <a:ext cx="2082537" cy="1200329"/>
          </a:xfrm>
          <a:prstGeom prst="rect">
            <a:avLst/>
          </a:prstGeom>
          <a:noFill/>
        </p:spPr>
        <p:txBody>
          <a:bodyPr wrap="square" lIns="91440" tIns="45720" rIns="91440" bIns="45720" rtlCol="0" anchor="t">
            <a:spAutoFit/>
          </a:bodyPr>
          <a:lstStyle/>
          <a:p>
            <a:pPr algn="r"/>
            <a:r>
              <a:rPr lang="fr-FR"/>
              <a:t>Répartition par dispositif</a:t>
            </a:r>
            <a:br>
              <a:rPr lang="fr-FR"/>
            </a:br>
            <a:r>
              <a:rPr lang="fr-FR"/>
              <a:t>de politique publique</a:t>
            </a:r>
          </a:p>
        </p:txBody>
      </p:sp>
      <p:pic>
        <p:nvPicPr>
          <p:cNvPr id="10" name="Image 9">
            <a:extLst>
              <a:ext uri="{FF2B5EF4-FFF2-40B4-BE49-F238E27FC236}">
                <a16:creationId xmlns:a16="http://schemas.microsoft.com/office/drawing/2014/main" id="{63429AA1-0AA1-A806-AE29-E5CBF4CBD327}"/>
              </a:ext>
            </a:extLst>
          </p:cNvPr>
          <p:cNvPicPr>
            <a:picLocks noChangeAspect="1"/>
          </p:cNvPicPr>
          <p:nvPr/>
        </p:nvPicPr>
        <p:blipFill>
          <a:blip r:embed="rId3"/>
          <a:stretch>
            <a:fillRect/>
          </a:stretch>
        </p:blipFill>
        <p:spPr>
          <a:xfrm>
            <a:off x="3948968" y="3108070"/>
            <a:ext cx="4522741" cy="1947883"/>
          </a:xfrm>
          <a:prstGeom prst="rect">
            <a:avLst/>
          </a:prstGeom>
        </p:spPr>
      </p:pic>
      <p:sp>
        <p:nvSpPr>
          <p:cNvPr id="11" name="Flèche : droite 10">
            <a:extLst>
              <a:ext uri="{FF2B5EF4-FFF2-40B4-BE49-F238E27FC236}">
                <a16:creationId xmlns:a16="http://schemas.microsoft.com/office/drawing/2014/main" id="{EE6D5326-4054-EB6A-685F-CD23C035ED95}"/>
              </a:ext>
            </a:extLst>
          </p:cNvPr>
          <p:cNvSpPr/>
          <p:nvPr/>
        </p:nvSpPr>
        <p:spPr>
          <a:xfrm>
            <a:off x="2938971" y="3563445"/>
            <a:ext cx="529092" cy="646331"/>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2206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9287F3D-6748-1B2B-EEF0-3BA3FF3709DD}"/>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3" name="Espace réservé du texte 2">
            <a:extLst>
              <a:ext uri="{FF2B5EF4-FFF2-40B4-BE49-F238E27FC236}">
                <a16:creationId xmlns:a16="http://schemas.microsoft.com/office/drawing/2014/main" id="{743ABE27-1B0F-E48B-09F2-03E6A5DDEAA6}"/>
              </a:ext>
            </a:extLst>
          </p:cNvPr>
          <p:cNvSpPr>
            <a:spLocks noGrp="1"/>
          </p:cNvSpPr>
          <p:nvPr>
            <p:ph type="body" sz="quarter" idx="13"/>
          </p:nvPr>
        </p:nvSpPr>
        <p:spPr>
          <a:xfrm>
            <a:off x="369841" y="2136519"/>
            <a:ext cx="8424000" cy="1340328"/>
          </a:xfrm>
        </p:spPr>
        <p:txBody>
          <a:bodyPr/>
          <a:lstStyle/>
          <a:p>
            <a:r>
              <a:rPr lang="fr-FR">
                <a:latin typeface="Marianne"/>
              </a:rPr>
              <a:t>Analyse des contrats d’apprentissage Rompus de façon anticipée</a:t>
            </a:r>
          </a:p>
        </p:txBody>
      </p:sp>
      <p:sp>
        <p:nvSpPr>
          <p:cNvPr id="4" name="Espace réservé du numéro de diapositive 3">
            <a:extLst>
              <a:ext uri="{FF2B5EF4-FFF2-40B4-BE49-F238E27FC236}">
                <a16:creationId xmlns:a16="http://schemas.microsoft.com/office/drawing/2014/main" id="{6CA492B7-B890-D327-99E7-6CF84EE4CA12}"/>
              </a:ext>
            </a:extLst>
          </p:cNvPr>
          <p:cNvSpPr>
            <a:spLocks noGrp="1"/>
          </p:cNvSpPr>
          <p:nvPr>
            <p:ph type="sldNum" sz="quarter" idx="4"/>
          </p:nvPr>
        </p:nvSpPr>
        <p:spPr/>
        <p:txBody>
          <a:bodyPr/>
          <a:lstStyle/>
          <a:p>
            <a:fld id="{733122C9-A0B9-462F-8757-0847AD287B63}" type="slidenum">
              <a:rPr lang="fr-FR" smtClean="0"/>
              <a:pPr/>
              <a:t>12</a:t>
            </a:fld>
            <a:endParaRPr lang="fr-FR"/>
          </a:p>
        </p:txBody>
      </p:sp>
    </p:spTree>
    <p:extLst>
      <p:ext uri="{BB962C8B-B14F-4D97-AF65-F5344CB8AC3E}">
        <p14:creationId xmlns:p14="http://schemas.microsoft.com/office/powerpoint/2010/main" val="77444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AFCFC1F-4AF6-3108-3469-C6D8561FBA47}"/>
              </a:ext>
            </a:extLst>
          </p:cNvPr>
          <p:cNvPicPr>
            <a:picLocks noChangeAspect="1"/>
          </p:cNvPicPr>
          <p:nvPr/>
        </p:nvPicPr>
        <p:blipFill>
          <a:blip r:embed="rId2"/>
          <a:stretch>
            <a:fillRect/>
          </a:stretch>
        </p:blipFill>
        <p:spPr>
          <a:xfrm>
            <a:off x="4823164" y="1218089"/>
            <a:ext cx="3925549" cy="3636713"/>
          </a:xfrm>
          <a:prstGeom prst="rect">
            <a:avLst/>
          </a:prstGeom>
        </p:spPr>
      </p:pic>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13</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127591" y="1395622"/>
            <a:ext cx="8825023" cy="3435846"/>
          </a:xfrm>
        </p:spPr>
        <p:txBody>
          <a:bodyPr/>
          <a:lstStyle/>
          <a:p>
            <a:endParaRPr lang="fr-FR" sz="1100" b="1" i="0">
              <a:solidFill>
                <a:srgbClr val="262633"/>
              </a:solidFill>
              <a:effectLst/>
            </a:endParaRPr>
          </a:p>
          <a:p>
            <a:endParaRPr lang="fr-FR" sz="1100" b="1">
              <a:solidFill>
                <a:srgbClr val="262633"/>
              </a:solidFill>
            </a:endParaRPr>
          </a:p>
          <a:p>
            <a:endParaRPr lang="fr-FR" sz="1200" b="1">
              <a:solidFill>
                <a:srgbClr val="262633"/>
              </a:solidFill>
            </a:endParaRPr>
          </a:p>
          <a:p>
            <a:endParaRPr lang="fr-FR" b="1">
              <a:solidFill>
                <a:srgbClr val="262633"/>
              </a:solidFill>
            </a:endParaRP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a:xfrm>
            <a:off x="323850" y="685475"/>
            <a:ext cx="8424863" cy="404242"/>
          </a:xfrm>
          <a:ln>
            <a:solidFill>
              <a:srgbClr val="002060"/>
            </a:solidFill>
          </a:ln>
        </p:spPr>
        <p:txBody>
          <a:bodyPr/>
          <a:lstStyle/>
          <a:p>
            <a:pPr marL="13970" algn="ctr"/>
            <a:r>
              <a:rPr lang="fr-FR">
                <a:solidFill>
                  <a:srgbClr val="002060"/>
                </a:solidFill>
                <a:latin typeface="Marianne"/>
              </a:rPr>
              <a:t>Délai entre le contrat d'apprentissage rompu et le contrat suivant</a:t>
            </a:r>
            <a:endParaRPr lang="fr-F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pic>
        <p:nvPicPr>
          <p:cNvPr id="10" name="Image 9">
            <a:extLst>
              <a:ext uri="{FF2B5EF4-FFF2-40B4-BE49-F238E27FC236}">
                <a16:creationId xmlns:a16="http://schemas.microsoft.com/office/drawing/2014/main" id="{35894017-94C8-2AB6-E9F7-59C62D084433}"/>
              </a:ext>
            </a:extLst>
          </p:cNvPr>
          <p:cNvPicPr>
            <a:picLocks noChangeAspect="1"/>
          </p:cNvPicPr>
          <p:nvPr/>
        </p:nvPicPr>
        <p:blipFill>
          <a:blip r:embed="rId3"/>
          <a:stretch>
            <a:fillRect/>
          </a:stretch>
        </p:blipFill>
        <p:spPr>
          <a:xfrm>
            <a:off x="271229" y="1257828"/>
            <a:ext cx="4265052" cy="3557234"/>
          </a:xfrm>
          <a:prstGeom prst="rect">
            <a:avLst/>
          </a:prstGeom>
        </p:spPr>
      </p:pic>
    </p:spTree>
    <p:extLst>
      <p:ext uri="{BB962C8B-B14F-4D97-AF65-F5344CB8AC3E}">
        <p14:creationId xmlns:p14="http://schemas.microsoft.com/office/powerpoint/2010/main" val="416983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14</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127591" y="1395622"/>
            <a:ext cx="8825023" cy="3435846"/>
          </a:xfrm>
        </p:spPr>
        <p:txBody>
          <a:bodyPr/>
          <a:lstStyle/>
          <a:p>
            <a:endParaRPr lang="fr-FR" sz="1100" b="1" i="0">
              <a:solidFill>
                <a:srgbClr val="262633"/>
              </a:solidFill>
              <a:effectLst/>
            </a:endParaRPr>
          </a:p>
          <a:p>
            <a:endParaRPr lang="fr-FR" sz="1100" b="1">
              <a:solidFill>
                <a:srgbClr val="262633"/>
              </a:solidFill>
            </a:endParaRPr>
          </a:p>
          <a:p>
            <a:endParaRPr lang="fr-FR" sz="1200" b="1">
              <a:solidFill>
                <a:srgbClr val="262633"/>
              </a:solidFill>
            </a:endParaRPr>
          </a:p>
          <a:p>
            <a:endParaRPr lang="fr-FR" b="1">
              <a:solidFill>
                <a:srgbClr val="262633"/>
              </a:solidFill>
            </a:endParaRP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
        <p:nvSpPr>
          <p:cNvPr id="6" name="Titre 4">
            <a:extLst>
              <a:ext uri="{FF2B5EF4-FFF2-40B4-BE49-F238E27FC236}">
                <a16:creationId xmlns:a16="http://schemas.microsoft.com/office/drawing/2014/main" id="{A1445FEA-49B8-3F99-A76A-511FA892D55F}"/>
              </a:ext>
            </a:extLst>
          </p:cNvPr>
          <p:cNvSpPr txBox="1">
            <a:spLocks/>
          </p:cNvSpPr>
          <p:nvPr/>
        </p:nvSpPr>
        <p:spPr>
          <a:xfrm>
            <a:off x="364285" y="756749"/>
            <a:ext cx="8424863" cy="404242"/>
          </a:xfrm>
          <a:prstGeom prst="rect">
            <a:avLst/>
          </a:prstGeom>
          <a:ln>
            <a:solidFill>
              <a:srgbClr val="002060"/>
            </a:solidFill>
          </a:ln>
        </p:spPr>
        <p:txBody>
          <a:bodyPr vert="horz" lIns="91440" tIns="45720" rIns="91440" bIns="45720" rtlCol="0" anchor="ctr">
            <a:normAutofit/>
          </a:bodyPr>
          <a:lstStyle>
            <a:lvl1pPr marL="14288" indent="0" algn="l" defTabSz="914400" rtl="0" eaLnBrk="1" latinLnBrk="0" hangingPunct="1">
              <a:lnSpc>
                <a:spcPct val="90000"/>
              </a:lnSpc>
              <a:spcBef>
                <a:spcPct val="0"/>
              </a:spcBef>
              <a:buNone/>
              <a:tabLst/>
              <a:defRPr sz="2000" b="1" kern="1200">
                <a:solidFill>
                  <a:srgbClr val="272572"/>
                </a:solidFill>
                <a:latin typeface="Marianne" panose="02000000000000000000" pitchFamily="2" charset="0"/>
                <a:ea typeface="+mj-ea"/>
                <a:cs typeface="+mj-cs"/>
              </a:defRPr>
            </a:lvl1pPr>
          </a:lstStyle>
          <a:p>
            <a:pPr algn="ctr"/>
            <a:r>
              <a:rPr lang="fr-FR">
                <a:solidFill>
                  <a:srgbClr val="002060"/>
                </a:solidFill>
              </a:rPr>
              <a:t>Répartition des contrats post-apprentissage ( 1 / 2 )</a:t>
            </a:r>
          </a:p>
        </p:txBody>
      </p:sp>
      <p:sp>
        <p:nvSpPr>
          <p:cNvPr id="17" name="ZoneTexte 16">
            <a:extLst>
              <a:ext uri="{FF2B5EF4-FFF2-40B4-BE49-F238E27FC236}">
                <a16:creationId xmlns:a16="http://schemas.microsoft.com/office/drawing/2014/main" id="{7EC4F79F-F623-4ADE-229D-5523C6CE098A}"/>
              </a:ext>
            </a:extLst>
          </p:cNvPr>
          <p:cNvSpPr txBox="1"/>
          <p:nvPr/>
        </p:nvSpPr>
        <p:spPr>
          <a:xfrm>
            <a:off x="591435" y="1463967"/>
            <a:ext cx="2780415" cy="584775"/>
          </a:xfrm>
          <a:prstGeom prst="rect">
            <a:avLst/>
          </a:prstGeom>
          <a:noFill/>
        </p:spPr>
        <p:txBody>
          <a:bodyPr wrap="square" lIns="91440" tIns="45720" rIns="91440" bIns="45720" rtlCol="0" anchor="t">
            <a:spAutoFit/>
          </a:bodyPr>
          <a:lstStyle/>
          <a:p>
            <a:pPr algn="ctr"/>
            <a:r>
              <a:rPr lang="fr-FR" sz="1600"/>
              <a:t>Poursuite au sein de la même entreprise </a:t>
            </a:r>
            <a:endParaRPr lang="fr-FR" sz="1600">
              <a:cs typeface="Arial"/>
            </a:endParaRPr>
          </a:p>
        </p:txBody>
      </p:sp>
      <p:sp>
        <p:nvSpPr>
          <p:cNvPr id="18" name="ZoneTexte 17">
            <a:extLst>
              <a:ext uri="{FF2B5EF4-FFF2-40B4-BE49-F238E27FC236}">
                <a16:creationId xmlns:a16="http://schemas.microsoft.com/office/drawing/2014/main" id="{C9C3525F-E969-3052-A8D4-582B6514AAD5}"/>
              </a:ext>
            </a:extLst>
          </p:cNvPr>
          <p:cNvSpPr txBox="1"/>
          <p:nvPr/>
        </p:nvSpPr>
        <p:spPr>
          <a:xfrm>
            <a:off x="4960348" y="1350448"/>
            <a:ext cx="2941681" cy="754053"/>
          </a:xfrm>
          <a:prstGeom prst="rect">
            <a:avLst/>
          </a:prstGeom>
          <a:noFill/>
        </p:spPr>
        <p:txBody>
          <a:bodyPr wrap="square" lIns="91440" tIns="45720" rIns="91440" bIns="45720" rtlCol="0" anchor="t">
            <a:spAutoFit/>
          </a:bodyPr>
          <a:lstStyle/>
          <a:p>
            <a:pPr algn="ctr"/>
            <a:r>
              <a:rPr lang="fr-FR" sz="1600"/>
              <a:t>Poursuite dans le même secteur d’activité : </a:t>
            </a:r>
            <a:endParaRPr lang="fr-FR" sz="1600">
              <a:cs typeface="Arial"/>
            </a:endParaRPr>
          </a:p>
          <a:p>
            <a:pPr algn="ctr"/>
            <a:r>
              <a:rPr lang="fr-FR" sz="1100"/>
              <a:t>(Code NAF niveau 2)</a:t>
            </a:r>
          </a:p>
        </p:txBody>
      </p:sp>
      <p:pic>
        <p:nvPicPr>
          <p:cNvPr id="12" name="Image 11">
            <a:extLst>
              <a:ext uri="{FF2B5EF4-FFF2-40B4-BE49-F238E27FC236}">
                <a16:creationId xmlns:a16="http://schemas.microsoft.com/office/drawing/2014/main" id="{4C037EB8-D41B-B527-F3A8-62F147015BF6}"/>
              </a:ext>
            </a:extLst>
          </p:cNvPr>
          <p:cNvPicPr>
            <a:picLocks noChangeAspect="1"/>
          </p:cNvPicPr>
          <p:nvPr/>
        </p:nvPicPr>
        <p:blipFill>
          <a:blip r:embed="rId2"/>
          <a:stretch>
            <a:fillRect/>
          </a:stretch>
        </p:blipFill>
        <p:spPr>
          <a:xfrm>
            <a:off x="127591" y="2104501"/>
            <a:ext cx="4572396" cy="2743438"/>
          </a:xfrm>
          <a:prstGeom prst="rect">
            <a:avLst/>
          </a:prstGeom>
        </p:spPr>
      </p:pic>
      <p:pic>
        <p:nvPicPr>
          <p:cNvPr id="14" name="Image 13">
            <a:extLst>
              <a:ext uri="{FF2B5EF4-FFF2-40B4-BE49-F238E27FC236}">
                <a16:creationId xmlns:a16="http://schemas.microsoft.com/office/drawing/2014/main" id="{BFBCE569-AC81-E37F-D3CC-5FFBBB7F7044}"/>
              </a:ext>
            </a:extLst>
          </p:cNvPr>
          <p:cNvPicPr>
            <a:picLocks noChangeAspect="1"/>
          </p:cNvPicPr>
          <p:nvPr/>
        </p:nvPicPr>
        <p:blipFill>
          <a:blip r:embed="rId3"/>
          <a:stretch>
            <a:fillRect/>
          </a:stretch>
        </p:blipFill>
        <p:spPr>
          <a:xfrm>
            <a:off x="4380218" y="2096266"/>
            <a:ext cx="4572396" cy="2743438"/>
          </a:xfrm>
          <a:prstGeom prst="rect">
            <a:avLst/>
          </a:prstGeom>
        </p:spPr>
      </p:pic>
    </p:spTree>
    <p:extLst>
      <p:ext uri="{BB962C8B-B14F-4D97-AF65-F5344CB8AC3E}">
        <p14:creationId xmlns:p14="http://schemas.microsoft.com/office/powerpoint/2010/main" val="334312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15</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127591" y="1395622"/>
            <a:ext cx="8825023" cy="3435846"/>
          </a:xfrm>
        </p:spPr>
        <p:txBody>
          <a:bodyPr/>
          <a:lstStyle/>
          <a:p>
            <a:endParaRPr lang="fr-FR" sz="1100" b="1" i="0">
              <a:solidFill>
                <a:srgbClr val="262633"/>
              </a:solidFill>
              <a:effectLst/>
            </a:endParaRPr>
          </a:p>
          <a:p>
            <a:endParaRPr lang="fr-FR" sz="1100" b="1">
              <a:solidFill>
                <a:srgbClr val="262633"/>
              </a:solidFill>
            </a:endParaRPr>
          </a:p>
          <a:p>
            <a:endParaRPr lang="fr-FR" sz="1200" b="1">
              <a:solidFill>
                <a:srgbClr val="262633"/>
              </a:solidFill>
            </a:endParaRPr>
          </a:p>
          <a:p>
            <a:endParaRPr lang="fr-FR" b="1">
              <a:solidFill>
                <a:srgbClr val="262633"/>
              </a:solidFill>
            </a:endParaRP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a:xfrm>
            <a:off x="364285" y="4786994"/>
            <a:ext cx="1170000" cy="345869"/>
          </a:xfrm>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
        <p:nvSpPr>
          <p:cNvPr id="6" name="Titre 4">
            <a:extLst>
              <a:ext uri="{FF2B5EF4-FFF2-40B4-BE49-F238E27FC236}">
                <a16:creationId xmlns:a16="http://schemas.microsoft.com/office/drawing/2014/main" id="{A1445FEA-49B8-3F99-A76A-511FA892D55F}"/>
              </a:ext>
            </a:extLst>
          </p:cNvPr>
          <p:cNvSpPr txBox="1">
            <a:spLocks/>
          </p:cNvSpPr>
          <p:nvPr/>
        </p:nvSpPr>
        <p:spPr>
          <a:xfrm>
            <a:off x="364285" y="756749"/>
            <a:ext cx="8424863" cy="404242"/>
          </a:xfrm>
          <a:prstGeom prst="rect">
            <a:avLst/>
          </a:prstGeom>
          <a:ln>
            <a:solidFill>
              <a:srgbClr val="002060"/>
            </a:solidFill>
          </a:ln>
        </p:spPr>
        <p:txBody>
          <a:bodyPr vert="horz" lIns="91440" tIns="45720" rIns="91440" bIns="45720" rtlCol="0" anchor="ctr">
            <a:normAutofit/>
          </a:bodyPr>
          <a:lstStyle>
            <a:lvl1pPr marL="14288" indent="0" algn="l" defTabSz="914400" rtl="0" eaLnBrk="1" latinLnBrk="0" hangingPunct="1">
              <a:lnSpc>
                <a:spcPct val="90000"/>
              </a:lnSpc>
              <a:spcBef>
                <a:spcPct val="0"/>
              </a:spcBef>
              <a:buNone/>
              <a:tabLst/>
              <a:defRPr sz="2000" b="1" kern="1200">
                <a:solidFill>
                  <a:srgbClr val="272572"/>
                </a:solidFill>
                <a:latin typeface="Marianne" panose="02000000000000000000" pitchFamily="2" charset="0"/>
                <a:ea typeface="+mj-ea"/>
                <a:cs typeface="+mj-cs"/>
              </a:defRPr>
            </a:lvl1pPr>
          </a:lstStyle>
          <a:p>
            <a:pPr algn="ctr"/>
            <a:r>
              <a:rPr lang="fr-FR">
                <a:solidFill>
                  <a:srgbClr val="002060"/>
                </a:solidFill>
              </a:rPr>
              <a:t>Répartition des contrats post-apprentissage ( 2 / 2 )</a:t>
            </a:r>
          </a:p>
        </p:txBody>
      </p:sp>
      <p:sp>
        <p:nvSpPr>
          <p:cNvPr id="20" name="ZoneTexte 19">
            <a:extLst>
              <a:ext uri="{FF2B5EF4-FFF2-40B4-BE49-F238E27FC236}">
                <a16:creationId xmlns:a16="http://schemas.microsoft.com/office/drawing/2014/main" id="{8123C9AF-C5E4-E472-0A09-52B99E5EB569}"/>
              </a:ext>
            </a:extLst>
          </p:cNvPr>
          <p:cNvSpPr txBox="1"/>
          <p:nvPr/>
        </p:nvSpPr>
        <p:spPr>
          <a:xfrm>
            <a:off x="5221125" y="1590446"/>
            <a:ext cx="2184314" cy="707886"/>
          </a:xfrm>
          <a:prstGeom prst="rect">
            <a:avLst/>
          </a:prstGeom>
          <a:noFill/>
        </p:spPr>
        <p:txBody>
          <a:bodyPr wrap="square" rtlCol="0">
            <a:spAutoFit/>
          </a:bodyPr>
          <a:lstStyle/>
          <a:p>
            <a:r>
              <a:rPr lang="fr-FR" sz="2000"/>
              <a:t>Répartition par nature de contrat </a:t>
            </a:r>
          </a:p>
        </p:txBody>
      </p:sp>
      <p:sp>
        <p:nvSpPr>
          <p:cNvPr id="5" name="Flèche : droite 4">
            <a:extLst>
              <a:ext uri="{FF2B5EF4-FFF2-40B4-BE49-F238E27FC236}">
                <a16:creationId xmlns:a16="http://schemas.microsoft.com/office/drawing/2014/main" id="{DCBD2148-E4AB-4229-09D6-426630D6FE9A}"/>
              </a:ext>
            </a:extLst>
          </p:cNvPr>
          <p:cNvSpPr/>
          <p:nvPr/>
        </p:nvSpPr>
        <p:spPr>
          <a:xfrm rot="10800000">
            <a:off x="4540102" y="1659801"/>
            <a:ext cx="529092" cy="646331"/>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EA13C2A-9E0C-6D79-7D71-6990D70B08B7}"/>
              </a:ext>
            </a:extLst>
          </p:cNvPr>
          <p:cNvSpPr txBox="1"/>
          <p:nvPr/>
        </p:nvSpPr>
        <p:spPr>
          <a:xfrm>
            <a:off x="528638" y="3386463"/>
            <a:ext cx="2082537" cy="1200329"/>
          </a:xfrm>
          <a:prstGeom prst="rect">
            <a:avLst/>
          </a:prstGeom>
          <a:noFill/>
        </p:spPr>
        <p:txBody>
          <a:bodyPr wrap="square" lIns="91440" tIns="45720" rIns="91440" bIns="45720" rtlCol="0" anchor="t">
            <a:spAutoFit/>
          </a:bodyPr>
          <a:lstStyle/>
          <a:p>
            <a:pPr algn="r"/>
            <a:r>
              <a:rPr lang="fr-FR"/>
              <a:t>Répartition par dispositif</a:t>
            </a:r>
            <a:br>
              <a:rPr lang="fr-FR"/>
            </a:br>
            <a:r>
              <a:rPr lang="fr-FR"/>
              <a:t>de politique publique</a:t>
            </a:r>
          </a:p>
        </p:txBody>
      </p:sp>
      <p:sp>
        <p:nvSpPr>
          <p:cNvPr id="11" name="Flèche : droite 10">
            <a:extLst>
              <a:ext uri="{FF2B5EF4-FFF2-40B4-BE49-F238E27FC236}">
                <a16:creationId xmlns:a16="http://schemas.microsoft.com/office/drawing/2014/main" id="{EE6D5326-4054-EB6A-685F-CD23C035ED95}"/>
              </a:ext>
            </a:extLst>
          </p:cNvPr>
          <p:cNvSpPr/>
          <p:nvPr/>
        </p:nvSpPr>
        <p:spPr>
          <a:xfrm>
            <a:off x="2938971" y="3634885"/>
            <a:ext cx="529092" cy="646331"/>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CED8740C-5183-B7C3-1B10-740EAB6C1C59}"/>
              </a:ext>
            </a:extLst>
          </p:cNvPr>
          <p:cNvPicPr>
            <a:picLocks noChangeAspect="1"/>
          </p:cNvPicPr>
          <p:nvPr/>
        </p:nvPicPr>
        <p:blipFill>
          <a:blip r:embed="rId2"/>
          <a:stretch>
            <a:fillRect/>
          </a:stretch>
        </p:blipFill>
        <p:spPr>
          <a:xfrm>
            <a:off x="3588143" y="2743200"/>
            <a:ext cx="5497238" cy="2314888"/>
          </a:xfrm>
          <a:prstGeom prst="rect">
            <a:avLst/>
          </a:prstGeom>
        </p:spPr>
      </p:pic>
      <p:pic>
        <p:nvPicPr>
          <p:cNvPr id="22" name="Image 21">
            <a:extLst>
              <a:ext uri="{FF2B5EF4-FFF2-40B4-BE49-F238E27FC236}">
                <a16:creationId xmlns:a16="http://schemas.microsoft.com/office/drawing/2014/main" id="{84EA2B84-94E7-2A58-ADE4-33F60580E0BE}"/>
              </a:ext>
            </a:extLst>
          </p:cNvPr>
          <p:cNvPicPr>
            <a:picLocks noChangeAspect="1"/>
          </p:cNvPicPr>
          <p:nvPr/>
        </p:nvPicPr>
        <p:blipFill>
          <a:blip r:embed="rId3"/>
          <a:stretch>
            <a:fillRect/>
          </a:stretch>
        </p:blipFill>
        <p:spPr>
          <a:xfrm>
            <a:off x="277566" y="1213064"/>
            <a:ext cx="3431538" cy="2056181"/>
          </a:xfrm>
          <a:prstGeom prst="rect">
            <a:avLst/>
          </a:prstGeom>
        </p:spPr>
      </p:pic>
    </p:spTree>
    <p:extLst>
      <p:ext uri="{BB962C8B-B14F-4D97-AF65-F5344CB8AC3E}">
        <p14:creationId xmlns:p14="http://schemas.microsoft.com/office/powerpoint/2010/main" val="23518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6A51BA92-606A-B2E6-1AF4-3796F1180CAE}"/>
              </a:ext>
            </a:extLst>
          </p:cNvPr>
          <p:cNvPicPr>
            <a:picLocks noChangeAspect="1"/>
          </p:cNvPicPr>
          <p:nvPr/>
        </p:nvPicPr>
        <p:blipFill>
          <a:blip r:embed="rId2"/>
          <a:stretch>
            <a:fillRect/>
          </a:stretch>
        </p:blipFill>
        <p:spPr>
          <a:xfrm>
            <a:off x="6876641" y="496751"/>
            <a:ext cx="2267359" cy="995666"/>
          </a:xfrm>
          <a:prstGeom prst="rect">
            <a:avLst/>
          </a:prstGeom>
        </p:spPr>
      </p:pic>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16</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278355" y="1444799"/>
            <a:ext cx="7151145" cy="3200315"/>
          </a:xfrm>
        </p:spPr>
        <p:txBody>
          <a:bodyPr/>
          <a:lstStyle/>
          <a:p>
            <a:r>
              <a:rPr lang="fr-FR" i="0">
                <a:solidFill>
                  <a:srgbClr val="262633"/>
                </a:solidFill>
                <a:effectLst/>
                <a:latin typeface="Marianne"/>
              </a:rPr>
              <a:t>Les indicateurs produits lors du </a:t>
            </a:r>
            <a:r>
              <a:rPr lang="fr-FR">
                <a:solidFill>
                  <a:srgbClr val="262633"/>
                </a:solidFill>
                <a:latin typeface="Marianne"/>
              </a:rPr>
              <a:t>Hackathon</a:t>
            </a:r>
            <a:r>
              <a:rPr lang="fr-FR" i="0">
                <a:solidFill>
                  <a:srgbClr val="262633"/>
                </a:solidFill>
                <a:effectLst/>
                <a:latin typeface="Marianne"/>
              </a:rPr>
              <a:t> sont de premiers exemples,</a:t>
            </a:r>
          </a:p>
          <a:p>
            <a:r>
              <a:rPr lang="fr-FR" i="0">
                <a:solidFill>
                  <a:srgbClr val="0070C0"/>
                </a:solidFill>
                <a:effectLst/>
                <a:latin typeface="Marianne"/>
              </a:rPr>
              <a:t>de nombreux approfondissements sont possibles </a:t>
            </a:r>
            <a:r>
              <a:rPr lang="fr-FR" i="0">
                <a:solidFill>
                  <a:srgbClr val="262633"/>
                </a:solidFill>
                <a:effectLst/>
                <a:latin typeface="Marianne"/>
              </a:rPr>
              <a:t>:</a:t>
            </a:r>
            <a:r>
              <a:rPr lang="fr-FR">
                <a:solidFill>
                  <a:srgbClr val="262633"/>
                </a:solidFill>
                <a:latin typeface="Marianne"/>
              </a:rPr>
              <a:t> </a:t>
            </a:r>
          </a:p>
          <a:p>
            <a:pPr marL="263525" indent="-171450">
              <a:spcBef>
                <a:spcPts val="600"/>
              </a:spcBef>
              <a:buFont typeface="Arial" panose="020B0604020202020204" pitchFamily="34" charset="0"/>
              <a:buChar char="•"/>
            </a:pPr>
            <a:r>
              <a:rPr lang="fr-FR" b="1">
                <a:solidFill>
                  <a:srgbClr val="262633"/>
                </a:solidFill>
                <a:latin typeface="Marianne"/>
              </a:rPr>
              <a:t>Par caractéristiques de </a:t>
            </a:r>
            <a:r>
              <a:rPr lang="fr-FR" b="1">
                <a:solidFill>
                  <a:srgbClr val="0070C0"/>
                </a:solidFill>
                <a:latin typeface="Marianne"/>
              </a:rPr>
              <a:t>l'apprenti</a:t>
            </a:r>
            <a:r>
              <a:rPr lang="fr-FR" b="1">
                <a:solidFill>
                  <a:srgbClr val="262633"/>
                </a:solidFill>
                <a:latin typeface="Marianne"/>
              </a:rPr>
              <a:t> :</a:t>
            </a:r>
          </a:p>
          <a:p>
            <a:pPr marL="522900" lvl="1">
              <a:spcBef>
                <a:spcPts val="0"/>
              </a:spcBef>
              <a:spcAft>
                <a:spcPts val="0"/>
              </a:spcAft>
            </a:pPr>
            <a:r>
              <a:rPr lang="fr-FR">
                <a:solidFill>
                  <a:srgbClr val="262633"/>
                </a:solidFill>
                <a:latin typeface="Marianne"/>
              </a:rPr>
              <a:t>Niveau de formation préparée </a:t>
            </a:r>
          </a:p>
          <a:p>
            <a:pPr marL="522900" lvl="1">
              <a:spcBef>
                <a:spcPts val="0"/>
              </a:spcBef>
              <a:spcAft>
                <a:spcPts val="0"/>
              </a:spcAft>
            </a:pPr>
            <a:r>
              <a:rPr lang="fr-FR">
                <a:solidFill>
                  <a:srgbClr val="262633"/>
                </a:solidFill>
                <a:latin typeface="Marianne"/>
              </a:rPr>
              <a:t>Age</a:t>
            </a:r>
          </a:p>
          <a:p>
            <a:pPr marL="522900" lvl="1">
              <a:spcBef>
                <a:spcPts val="0"/>
              </a:spcBef>
              <a:spcAft>
                <a:spcPts val="0"/>
              </a:spcAft>
            </a:pPr>
            <a:r>
              <a:rPr lang="fr-FR">
                <a:solidFill>
                  <a:srgbClr val="262633"/>
                </a:solidFill>
                <a:latin typeface="Marianne"/>
              </a:rPr>
              <a:t>Sexe</a:t>
            </a:r>
          </a:p>
          <a:p>
            <a:pPr marL="522900" lvl="1">
              <a:spcBef>
                <a:spcPts val="0"/>
              </a:spcBef>
              <a:spcAft>
                <a:spcPts val="0"/>
              </a:spcAft>
            </a:pPr>
            <a:r>
              <a:rPr lang="fr-FR">
                <a:solidFill>
                  <a:srgbClr val="262633"/>
                </a:solidFill>
                <a:latin typeface="Marianne"/>
              </a:rPr>
              <a:t>…</a:t>
            </a:r>
          </a:p>
          <a:p>
            <a:pPr marL="263525" indent="-171450">
              <a:spcBef>
                <a:spcPts val="600"/>
              </a:spcBef>
              <a:buFont typeface="Arial" panose="020B0604020202020204" pitchFamily="34" charset="0"/>
              <a:buChar char="•"/>
            </a:pPr>
            <a:r>
              <a:rPr lang="fr-FR" b="1">
                <a:solidFill>
                  <a:srgbClr val="262633"/>
                </a:solidFill>
                <a:latin typeface="Marianne"/>
              </a:rPr>
              <a:t>Par caractéristiques de </a:t>
            </a:r>
            <a:r>
              <a:rPr lang="fr-FR" b="1">
                <a:solidFill>
                  <a:srgbClr val="0070C0"/>
                </a:solidFill>
                <a:latin typeface="Marianne"/>
              </a:rPr>
              <a:t>l’entreprise</a:t>
            </a:r>
            <a:r>
              <a:rPr lang="fr-FR" b="1">
                <a:solidFill>
                  <a:srgbClr val="262633"/>
                </a:solidFill>
                <a:latin typeface="Marianne"/>
              </a:rPr>
              <a:t> : </a:t>
            </a:r>
          </a:p>
          <a:p>
            <a:pPr marL="522900" lvl="1">
              <a:spcBef>
                <a:spcPts val="0"/>
              </a:spcBef>
              <a:spcAft>
                <a:spcPts val="0"/>
              </a:spcAft>
            </a:pPr>
            <a:r>
              <a:rPr lang="fr-FR">
                <a:solidFill>
                  <a:srgbClr val="262633"/>
                </a:solidFill>
                <a:latin typeface="Marianne"/>
              </a:rPr>
              <a:t>Celles qui embauchent leurs apprentis après le contrat</a:t>
            </a:r>
          </a:p>
          <a:p>
            <a:pPr marL="522900" lvl="1">
              <a:spcBef>
                <a:spcPts val="0"/>
              </a:spcBef>
              <a:spcAft>
                <a:spcPts val="0"/>
              </a:spcAft>
            </a:pPr>
            <a:r>
              <a:rPr lang="fr-FR">
                <a:solidFill>
                  <a:srgbClr val="262633"/>
                </a:solidFill>
                <a:latin typeface="Marianne"/>
              </a:rPr>
              <a:t>Par secteur d’activité </a:t>
            </a:r>
          </a:p>
          <a:p>
            <a:pPr marL="522900" lvl="1">
              <a:spcBef>
                <a:spcPts val="0"/>
              </a:spcBef>
              <a:spcAft>
                <a:spcPts val="0"/>
              </a:spcAft>
            </a:pPr>
            <a:r>
              <a:rPr lang="fr-FR">
                <a:solidFill>
                  <a:srgbClr val="262633"/>
                </a:solidFill>
                <a:latin typeface="Marianne"/>
              </a:rPr>
              <a:t>…</a:t>
            </a:r>
          </a:p>
          <a:p>
            <a:pPr marL="263525" indent="-171450">
              <a:spcBef>
                <a:spcPts val="600"/>
              </a:spcBef>
              <a:buFont typeface="Arial" panose="020B0604020202020204" pitchFamily="34" charset="0"/>
              <a:buChar char="•"/>
            </a:pPr>
            <a:r>
              <a:rPr lang="fr-FR" b="1">
                <a:solidFill>
                  <a:srgbClr val="262633"/>
                </a:solidFill>
                <a:latin typeface="Marianne"/>
              </a:rPr>
              <a:t>Par caractéristiques du </a:t>
            </a:r>
            <a:r>
              <a:rPr lang="fr-FR" b="1">
                <a:solidFill>
                  <a:srgbClr val="0070C0"/>
                </a:solidFill>
                <a:latin typeface="Marianne"/>
              </a:rPr>
              <a:t>contrat</a:t>
            </a:r>
            <a:r>
              <a:rPr lang="fr-FR" b="1">
                <a:solidFill>
                  <a:srgbClr val="262633"/>
                </a:solidFill>
                <a:latin typeface="Marianne"/>
              </a:rPr>
              <a:t> :</a:t>
            </a:r>
          </a:p>
          <a:p>
            <a:pPr marL="522900" lvl="1">
              <a:spcBef>
                <a:spcPts val="0"/>
              </a:spcBef>
              <a:spcAft>
                <a:spcPts val="0"/>
              </a:spcAft>
            </a:pPr>
            <a:r>
              <a:rPr lang="fr-FR">
                <a:solidFill>
                  <a:srgbClr val="262633"/>
                </a:solidFill>
                <a:latin typeface="Marianne"/>
              </a:rPr>
              <a:t>Par rémunération</a:t>
            </a:r>
          </a:p>
          <a:p>
            <a:pPr marL="522900" lvl="1">
              <a:spcBef>
                <a:spcPts val="0"/>
              </a:spcBef>
              <a:spcAft>
                <a:spcPts val="0"/>
              </a:spcAft>
            </a:pPr>
            <a:r>
              <a:rPr lang="fr-FR">
                <a:solidFill>
                  <a:srgbClr val="262633"/>
                </a:solidFill>
                <a:latin typeface="Marianne"/>
              </a:rPr>
              <a:t>Par catégorie socio-professionnelle</a:t>
            </a:r>
          </a:p>
          <a:p>
            <a:pPr marL="522900" lvl="1">
              <a:spcBef>
                <a:spcPts val="0"/>
              </a:spcBef>
              <a:spcAft>
                <a:spcPts val="0"/>
              </a:spcAft>
            </a:pPr>
            <a:r>
              <a:rPr lang="fr-FR">
                <a:solidFill>
                  <a:srgbClr val="262633"/>
                </a:solidFill>
                <a:latin typeface="Marianne"/>
              </a:rPr>
              <a:t>…</a:t>
            </a:r>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092619"/>
            <a:ext cx="8424614" cy="242951"/>
          </a:xfrm>
        </p:spPr>
        <p:txBody>
          <a:bodyPr/>
          <a:lstStyle/>
          <a:p>
            <a:r>
              <a:rPr lang="fr-FR" dirty="0"/>
              <a:t>Une ouverture vers + d’analyses possibles grâce à la DSN </a:t>
            </a: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a:xfrm>
            <a:off x="323851" y="664042"/>
            <a:ext cx="4248150" cy="534645"/>
          </a:xfrm>
        </p:spPr>
        <p:txBody>
          <a:bodyPr/>
          <a:lstStyle/>
          <a:p>
            <a:r>
              <a:rPr lang="fr-FR" dirty="0"/>
              <a:t>Trajectoire apprentissage </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pic>
        <p:nvPicPr>
          <p:cNvPr id="12" name="Image 11" descr="Une image contenant texte, diagramme, Police, ligne&#10;&#10;Description générée automatiquement">
            <a:extLst>
              <a:ext uri="{FF2B5EF4-FFF2-40B4-BE49-F238E27FC236}">
                <a16:creationId xmlns:a16="http://schemas.microsoft.com/office/drawing/2014/main" id="{6EF7D92B-FB6F-AA60-5678-0E7943269B73}"/>
              </a:ext>
            </a:extLst>
          </p:cNvPr>
          <p:cNvPicPr>
            <a:picLocks noChangeAspect="1"/>
          </p:cNvPicPr>
          <p:nvPr/>
        </p:nvPicPr>
        <p:blipFill>
          <a:blip r:embed="rId3"/>
          <a:stretch>
            <a:fillRect/>
          </a:stretch>
        </p:blipFill>
        <p:spPr>
          <a:xfrm>
            <a:off x="6195440" y="2431934"/>
            <a:ext cx="2064544" cy="2064544"/>
          </a:xfrm>
          <a:prstGeom prst="rect">
            <a:avLst/>
          </a:prstGeom>
        </p:spPr>
      </p:pic>
      <p:pic>
        <p:nvPicPr>
          <p:cNvPr id="10" name="Image 9">
            <a:extLst>
              <a:ext uri="{FF2B5EF4-FFF2-40B4-BE49-F238E27FC236}">
                <a16:creationId xmlns:a16="http://schemas.microsoft.com/office/drawing/2014/main" id="{810A5D11-B483-7BA5-676E-4895E3B967B1}"/>
              </a:ext>
            </a:extLst>
          </p:cNvPr>
          <p:cNvPicPr>
            <a:picLocks noChangeAspect="1"/>
          </p:cNvPicPr>
          <p:nvPr/>
        </p:nvPicPr>
        <p:blipFill>
          <a:blip r:embed="rId4"/>
          <a:stretch>
            <a:fillRect/>
          </a:stretch>
        </p:blipFill>
        <p:spPr>
          <a:xfrm>
            <a:off x="9471273" y="2721896"/>
            <a:ext cx="646120" cy="646120"/>
          </a:xfrm>
          <a:prstGeom prst="rect">
            <a:avLst/>
          </a:prstGeom>
        </p:spPr>
      </p:pic>
      <p:sp>
        <p:nvSpPr>
          <p:cNvPr id="13" name="ZoneTexte 12">
            <a:extLst>
              <a:ext uri="{FF2B5EF4-FFF2-40B4-BE49-F238E27FC236}">
                <a16:creationId xmlns:a16="http://schemas.microsoft.com/office/drawing/2014/main" id="{50ED9591-4931-AEC0-EED2-1658970B7710}"/>
              </a:ext>
            </a:extLst>
          </p:cNvPr>
          <p:cNvSpPr txBox="1"/>
          <p:nvPr/>
        </p:nvSpPr>
        <p:spPr>
          <a:xfrm>
            <a:off x="5436394" y="2050275"/>
            <a:ext cx="3486150" cy="646331"/>
          </a:xfrm>
          <a:prstGeom prst="rect">
            <a:avLst/>
          </a:prstGeom>
          <a:noFill/>
        </p:spPr>
        <p:txBody>
          <a:bodyPr wrap="square" rtlCol="0">
            <a:spAutoFit/>
          </a:bodyPr>
          <a:lstStyle/>
          <a:p>
            <a:pPr algn="ctr"/>
            <a:r>
              <a:rPr lang="fr-FR" u="sng">
                <a:solidFill>
                  <a:srgbClr val="0070C0"/>
                </a:solidFill>
              </a:rPr>
              <a:t>Evolution</a:t>
            </a:r>
            <a:r>
              <a:rPr lang="fr-FR">
                <a:solidFill>
                  <a:srgbClr val="0070C0"/>
                </a:solidFill>
              </a:rPr>
              <a:t> : </a:t>
            </a:r>
            <a:r>
              <a:rPr lang="fr-FR" b="1">
                <a:solidFill>
                  <a:srgbClr val="0070C0"/>
                </a:solidFill>
              </a:rPr>
              <a:t>Un modèle d’optimisation de trajectoire</a:t>
            </a:r>
            <a:endParaRPr lang="fr-FR">
              <a:solidFill>
                <a:srgbClr val="0070C0"/>
              </a:solidFill>
            </a:endParaRPr>
          </a:p>
        </p:txBody>
      </p:sp>
      <p:sp>
        <p:nvSpPr>
          <p:cNvPr id="15" name="Rectangle : coins arrondis 14">
            <a:extLst>
              <a:ext uri="{FF2B5EF4-FFF2-40B4-BE49-F238E27FC236}">
                <a16:creationId xmlns:a16="http://schemas.microsoft.com/office/drawing/2014/main" id="{72307F56-C6E5-F24B-4813-C4DF94F6E3E6}"/>
              </a:ext>
            </a:extLst>
          </p:cNvPr>
          <p:cNvSpPr/>
          <p:nvPr/>
        </p:nvSpPr>
        <p:spPr>
          <a:xfrm>
            <a:off x="5514975" y="2050275"/>
            <a:ext cx="3350669" cy="2314557"/>
          </a:xfrm>
          <a:prstGeom prst="roundRect">
            <a:avLst>
              <a:gd name="adj" fmla="val 8642"/>
            </a:avLst>
          </a:prstGeom>
          <a:noFill/>
          <a:ln w="5715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21729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vail collaboratif : Les 4 avantages majeurs de cette méthode de travail">
            <a:extLst>
              <a:ext uri="{FF2B5EF4-FFF2-40B4-BE49-F238E27FC236}">
                <a16:creationId xmlns:a16="http://schemas.microsoft.com/office/drawing/2014/main" id="{17A295C1-D708-FD9E-0B06-CBA308C1E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022" y="1550444"/>
            <a:ext cx="3810554" cy="2615362"/>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B0DBFDFD-9196-D622-C212-AA154B3FB5CD}"/>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3" name="Espace réservé du texte 2">
            <a:extLst>
              <a:ext uri="{FF2B5EF4-FFF2-40B4-BE49-F238E27FC236}">
                <a16:creationId xmlns:a16="http://schemas.microsoft.com/office/drawing/2014/main" id="{708D932C-EF6A-8D8D-E5F4-325C2620A604}"/>
              </a:ext>
            </a:extLst>
          </p:cNvPr>
          <p:cNvSpPr>
            <a:spLocks noGrp="1"/>
          </p:cNvSpPr>
          <p:nvPr>
            <p:ph type="body" sz="quarter" idx="13"/>
          </p:nvPr>
        </p:nvSpPr>
        <p:spPr>
          <a:xfrm>
            <a:off x="174961" y="1512855"/>
            <a:ext cx="8424000" cy="2690539"/>
          </a:xfrm>
        </p:spPr>
        <p:txBody>
          <a:bodyPr/>
          <a:lstStyle/>
          <a:p>
            <a:r>
              <a:rPr lang="fr-FR" dirty="0">
                <a:latin typeface="Marianne"/>
              </a:rPr>
              <a:t>Merci ! </a:t>
            </a:r>
            <a:endParaRPr lang="fr-FR" sz="1800" dirty="0">
              <a:solidFill>
                <a:srgbClr val="00B0F0"/>
              </a:solidFill>
              <a:latin typeface="Marianne"/>
            </a:endParaRPr>
          </a:p>
          <a:p>
            <a:endParaRPr lang="fr-FR" dirty="0"/>
          </a:p>
          <a:p>
            <a:endParaRPr lang="fr-FR" dirty="0"/>
          </a:p>
          <a:p>
            <a:r>
              <a:rPr lang="fr-FR" dirty="0">
                <a:latin typeface="Marianne"/>
              </a:rPr>
              <a:t>Trajectoire </a:t>
            </a:r>
            <a:endParaRPr lang="fr-FR" dirty="0"/>
          </a:p>
          <a:p>
            <a:r>
              <a:rPr lang="fr-FR" dirty="0">
                <a:latin typeface="Marianne"/>
              </a:rPr>
              <a:t>Apprentissage</a:t>
            </a:r>
          </a:p>
          <a:p>
            <a:r>
              <a:rPr lang="fr-FR" sz="1800" dirty="0">
                <a:solidFill>
                  <a:srgbClr val="00B0F0"/>
                </a:solidFill>
                <a:latin typeface="Marianne"/>
              </a:rPr>
              <a:t>Equipe MTSS : DGEFP &amp; DNUM</a:t>
            </a:r>
          </a:p>
        </p:txBody>
      </p:sp>
      <p:sp>
        <p:nvSpPr>
          <p:cNvPr id="4" name="Espace réservé du numéro de diapositive 3">
            <a:extLst>
              <a:ext uri="{FF2B5EF4-FFF2-40B4-BE49-F238E27FC236}">
                <a16:creationId xmlns:a16="http://schemas.microsoft.com/office/drawing/2014/main" id="{D2E1696C-9EF8-C08C-F7CD-73A528E5C232}"/>
              </a:ext>
            </a:extLst>
          </p:cNvPr>
          <p:cNvSpPr>
            <a:spLocks noGrp="1"/>
          </p:cNvSpPr>
          <p:nvPr>
            <p:ph type="sldNum" sz="quarter" idx="4"/>
          </p:nvPr>
        </p:nvSpPr>
        <p:spPr/>
        <p:txBody>
          <a:bodyPr/>
          <a:lstStyle/>
          <a:p>
            <a:fld id="{733122C9-A0B9-462F-8757-0847AD287B63}" type="slidenum">
              <a:rPr lang="fr-FR" smtClean="0"/>
              <a:pPr/>
              <a:t>17</a:t>
            </a:fld>
            <a:endParaRPr lang="fr-FR"/>
          </a:p>
        </p:txBody>
      </p:sp>
      <p:sp>
        <p:nvSpPr>
          <p:cNvPr id="6" name="Espace réservé du pied de page 4">
            <a:extLst>
              <a:ext uri="{FF2B5EF4-FFF2-40B4-BE49-F238E27FC236}">
                <a16:creationId xmlns:a16="http://schemas.microsoft.com/office/drawing/2014/main" id="{B2CB0507-1E1F-FE51-E299-785872438A30}"/>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417929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vail collaboratif : Les 4 avantages majeurs de cette méthode de travail">
            <a:extLst>
              <a:ext uri="{FF2B5EF4-FFF2-40B4-BE49-F238E27FC236}">
                <a16:creationId xmlns:a16="http://schemas.microsoft.com/office/drawing/2014/main" id="{17A295C1-D708-FD9E-0B06-CBA308C1E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022" y="1550444"/>
            <a:ext cx="3810554" cy="2615362"/>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B0DBFDFD-9196-D622-C212-AA154B3FB5CD}"/>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3" name="Espace réservé du texte 2">
            <a:extLst>
              <a:ext uri="{FF2B5EF4-FFF2-40B4-BE49-F238E27FC236}">
                <a16:creationId xmlns:a16="http://schemas.microsoft.com/office/drawing/2014/main" id="{708D932C-EF6A-8D8D-E5F4-325C2620A604}"/>
              </a:ext>
            </a:extLst>
          </p:cNvPr>
          <p:cNvSpPr>
            <a:spLocks noGrp="1"/>
          </p:cNvSpPr>
          <p:nvPr>
            <p:ph type="body" sz="quarter" idx="13"/>
          </p:nvPr>
        </p:nvSpPr>
        <p:spPr>
          <a:xfrm>
            <a:off x="360000" y="1751961"/>
            <a:ext cx="8424000" cy="2690539"/>
          </a:xfrm>
        </p:spPr>
        <p:txBody>
          <a:bodyPr/>
          <a:lstStyle/>
          <a:p>
            <a:r>
              <a:rPr lang="fr-FR" dirty="0"/>
              <a:t>HACKATHON DSN </a:t>
            </a:r>
          </a:p>
          <a:p>
            <a:r>
              <a:rPr lang="fr-FR" sz="1600" dirty="0">
                <a:solidFill>
                  <a:srgbClr val="00B0F0"/>
                </a:solidFill>
              </a:rPr>
              <a:t>14 et 15 mai 204</a:t>
            </a:r>
          </a:p>
          <a:p>
            <a:endParaRPr lang="fr-FR" dirty="0"/>
          </a:p>
          <a:p>
            <a:endParaRPr lang="fr-FR" dirty="0"/>
          </a:p>
          <a:p>
            <a:endParaRPr lang="fr-FR" dirty="0"/>
          </a:p>
          <a:p>
            <a:r>
              <a:rPr lang="fr-FR" dirty="0"/>
              <a:t>ANNEXES</a:t>
            </a:r>
          </a:p>
        </p:txBody>
      </p:sp>
      <p:sp>
        <p:nvSpPr>
          <p:cNvPr id="4" name="Espace réservé du numéro de diapositive 3">
            <a:extLst>
              <a:ext uri="{FF2B5EF4-FFF2-40B4-BE49-F238E27FC236}">
                <a16:creationId xmlns:a16="http://schemas.microsoft.com/office/drawing/2014/main" id="{D2E1696C-9EF8-C08C-F7CD-73A528E5C232}"/>
              </a:ext>
            </a:extLst>
          </p:cNvPr>
          <p:cNvSpPr>
            <a:spLocks noGrp="1"/>
          </p:cNvSpPr>
          <p:nvPr>
            <p:ph type="sldNum" sz="quarter" idx="4"/>
          </p:nvPr>
        </p:nvSpPr>
        <p:spPr/>
        <p:txBody>
          <a:bodyPr/>
          <a:lstStyle/>
          <a:p>
            <a:fld id="{733122C9-A0B9-462F-8757-0847AD287B63}" type="slidenum">
              <a:rPr lang="fr-FR" smtClean="0"/>
              <a:pPr/>
              <a:t>18</a:t>
            </a:fld>
            <a:endParaRPr lang="fr-FR"/>
          </a:p>
        </p:txBody>
      </p:sp>
      <p:sp>
        <p:nvSpPr>
          <p:cNvPr id="6" name="Espace réservé du pied de page 4">
            <a:extLst>
              <a:ext uri="{FF2B5EF4-FFF2-40B4-BE49-F238E27FC236}">
                <a16:creationId xmlns:a16="http://schemas.microsoft.com/office/drawing/2014/main" id="{B2CB0507-1E1F-FE51-E299-785872438A30}"/>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41940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382D25-5DF1-E784-C2D8-3EBEE846E193}"/>
              </a:ext>
            </a:extLst>
          </p:cNvPr>
          <p:cNvSpPr>
            <a:spLocks noGrp="1"/>
          </p:cNvSpPr>
          <p:nvPr>
            <p:ph type="sldNum" sz="quarter" idx="12"/>
          </p:nvPr>
        </p:nvSpPr>
        <p:spPr/>
        <p:txBody>
          <a:bodyPr/>
          <a:lstStyle/>
          <a:p>
            <a:fld id="{733122C9-A0B9-462F-8757-0847AD287B63}" type="slidenum">
              <a:rPr lang="fr-FR" smtClean="0"/>
              <a:pPr/>
              <a:t>19</a:t>
            </a:fld>
            <a:endParaRPr lang="fr-FR"/>
          </a:p>
        </p:txBody>
      </p:sp>
      <p:sp>
        <p:nvSpPr>
          <p:cNvPr id="3" name="Espace réservé du texte 2">
            <a:extLst>
              <a:ext uri="{FF2B5EF4-FFF2-40B4-BE49-F238E27FC236}">
                <a16:creationId xmlns:a16="http://schemas.microsoft.com/office/drawing/2014/main" id="{CEFC2AD8-A4CC-87D6-F34C-C4C9A234A991}"/>
              </a:ext>
            </a:extLst>
          </p:cNvPr>
          <p:cNvSpPr>
            <a:spLocks noGrp="1"/>
          </p:cNvSpPr>
          <p:nvPr>
            <p:ph type="body" sz="quarter" idx="14"/>
          </p:nvPr>
        </p:nvSpPr>
        <p:spPr>
          <a:xfrm>
            <a:off x="159187" y="1514475"/>
            <a:ext cx="3356726" cy="3143250"/>
          </a:xfrm>
        </p:spPr>
        <p:txBody>
          <a:bodyPr/>
          <a:lstStyle/>
          <a:p>
            <a:r>
              <a:rPr lang="fr-FR" sz="1600" b="1" u="sng">
                <a:solidFill>
                  <a:srgbClr val="00B0F0"/>
                </a:solidFill>
              </a:rPr>
              <a:t>Equipe MTSS (DGEFP &amp; DNUM) : </a:t>
            </a:r>
          </a:p>
          <a:p>
            <a:pPr marL="263525" indent="-171450">
              <a:buFont typeface="Arial" panose="020B0604020202020204" pitchFamily="34" charset="0"/>
              <a:buChar char="•"/>
            </a:pPr>
            <a:r>
              <a:rPr lang="fr-FR" sz="1200" b="1">
                <a:solidFill>
                  <a:srgbClr val="262633"/>
                </a:solidFill>
              </a:rPr>
              <a:t>Vincent PLOUVIER : </a:t>
            </a:r>
            <a:r>
              <a:rPr lang="fr-FR" sz="1200">
                <a:solidFill>
                  <a:schemeClr val="bg1">
                    <a:lumMod val="50000"/>
                  </a:schemeClr>
                </a:solidFill>
              </a:rPr>
              <a:t>référent sur les usages DGEFP et expert sur le cahier technique DSN </a:t>
            </a:r>
            <a:endParaRPr lang="fr-FR">
              <a:solidFill>
                <a:schemeClr val="bg1">
                  <a:lumMod val="50000"/>
                </a:schemeClr>
              </a:solidFill>
            </a:endParaRPr>
          </a:p>
          <a:p>
            <a:pPr marL="263525" indent="-171450">
              <a:buFont typeface="Arial" panose="020B0604020202020204" pitchFamily="34" charset="0"/>
              <a:buChar char="•"/>
            </a:pPr>
            <a:r>
              <a:rPr lang="fr-FR" sz="1200" b="1">
                <a:solidFill>
                  <a:srgbClr val="262633"/>
                </a:solidFill>
              </a:rPr>
              <a:t>Houssine GARTOUM</a:t>
            </a:r>
            <a:r>
              <a:rPr lang="fr-FR" sz="1200">
                <a:solidFill>
                  <a:schemeClr val="bg1">
                    <a:lumMod val="50000"/>
                  </a:schemeClr>
                </a:solidFill>
              </a:rPr>
              <a:t> </a:t>
            </a:r>
            <a:r>
              <a:rPr lang="fr-FR" sz="1200" b="1">
                <a:solidFill>
                  <a:srgbClr val="262633"/>
                </a:solidFill>
              </a:rPr>
              <a:t>:</a:t>
            </a:r>
            <a:r>
              <a:rPr lang="fr-FR" sz="1200">
                <a:solidFill>
                  <a:schemeClr val="bg1">
                    <a:lumMod val="50000"/>
                  </a:schemeClr>
                </a:solidFill>
              </a:rPr>
              <a:t> directeur de projet DGEFP, expert python et visualisation de données</a:t>
            </a:r>
          </a:p>
          <a:p>
            <a:pPr marL="263525" indent="-171450">
              <a:buFont typeface="Arial" panose="020B0604020202020204" pitchFamily="34" charset="0"/>
              <a:buChar char="•"/>
            </a:pPr>
            <a:r>
              <a:rPr lang="fr-FR" sz="1200" b="1">
                <a:solidFill>
                  <a:srgbClr val="262633"/>
                </a:solidFill>
              </a:rPr>
              <a:t>Yan ZHI :</a:t>
            </a:r>
            <a:r>
              <a:rPr lang="fr-FR" sz="1200">
                <a:solidFill>
                  <a:schemeClr val="bg1">
                    <a:lumMod val="50000"/>
                  </a:schemeClr>
                </a:solidFill>
              </a:rPr>
              <a:t> data </a:t>
            </a:r>
            <a:r>
              <a:rPr lang="fr-FR" sz="1200" err="1">
                <a:solidFill>
                  <a:schemeClr val="bg1">
                    <a:lumMod val="50000"/>
                  </a:schemeClr>
                </a:solidFill>
              </a:rPr>
              <a:t>scientist</a:t>
            </a:r>
            <a:r>
              <a:rPr lang="fr-FR" sz="1200">
                <a:solidFill>
                  <a:schemeClr val="bg1">
                    <a:lumMod val="50000"/>
                  </a:schemeClr>
                </a:solidFill>
              </a:rPr>
              <a:t> avec compétences DSN, expert en préparation de données </a:t>
            </a:r>
          </a:p>
          <a:p>
            <a:pPr marL="263525" indent="-171450">
              <a:buFont typeface="Arial" panose="020B0604020202020204" pitchFamily="34" charset="0"/>
              <a:buChar char="•"/>
            </a:pPr>
            <a:r>
              <a:rPr lang="fr-FR" sz="1200" b="1">
                <a:solidFill>
                  <a:srgbClr val="262633"/>
                </a:solidFill>
              </a:rPr>
              <a:t>Pierre VERCAUTEREN :</a:t>
            </a:r>
            <a:r>
              <a:rPr lang="fr-FR" sz="1200">
                <a:solidFill>
                  <a:srgbClr val="262633"/>
                </a:solidFill>
              </a:rPr>
              <a:t> </a:t>
            </a:r>
            <a:r>
              <a:rPr lang="fr-FR" sz="1200">
                <a:solidFill>
                  <a:schemeClr val="bg1">
                    <a:lumMod val="50000"/>
                  </a:schemeClr>
                </a:solidFill>
              </a:rPr>
              <a:t>DNUM, data manager</a:t>
            </a:r>
          </a:p>
          <a:p>
            <a:pPr marL="263525" indent="-171450">
              <a:buFont typeface="Arial" panose="020B0604020202020204" pitchFamily="34" charset="0"/>
              <a:buChar char="•"/>
            </a:pPr>
            <a:r>
              <a:rPr lang="fr-FR" sz="1200" b="1">
                <a:solidFill>
                  <a:srgbClr val="262633"/>
                </a:solidFill>
              </a:rPr>
              <a:t>Xavier BECHADE :</a:t>
            </a:r>
            <a:r>
              <a:rPr lang="fr-FR" sz="1200">
                <a:solidFill>
                  <a:schemeClr val="bg1">
                    <a:lumMod val="50000"/>
                  </a:schemeClr>
                </a:solidFill>
              </a:rPr>
              <a:t> DNUM, appui et coordination </a:t>
            </a:r>
            <a:endParaRPr lang="fr-FR" sz="1200" b="1">
              <a:solidFill>
                <a:schemeClr val="bg1">
                  <a:lumMod val="50000"/>
                </a:schemeClr>
              </a:solidFill>
            </a:endParaRPr>
          </a:p>
          <a:p>
            <a:endParaRPr lang="fr-FR"/>
          </a:p>
          <a:p>
            <a:endParaRPr lang="fr-FR"/>
          </a:p>
          <a:p>
            <a:endParaRPr lang="fr-FR"/>
          </a:p>
        </p:txBody>
      </p:sp>
      <p:sp>
        <p:nvSpPr>
          <p:cNvPr id="5" name="Titre 4">
            <a:extLst>
              <a:ext uri="{FF2B5EF4-FFF2-40B4-BE49-F238E27FC236}">
                <a16:creationId xmlns:a16="http://schemas.microsoft.com/office/drawing/2014/main" id="{EE8D4455-7ABF-E196-59D2-F9E6E737D41B}"/>
              </a:ext>
            </a:extLst>
          </p:cNvPr>
          <p:cNvSpPr>
            <a:spLocks noGrp="1"/>
          </p:cNvSpPr>
          <p:nvPr>
            <p:ph type="title"/>
          </p:nvPr>
        </p:nvSpPr>
        <p:spPr/>
        <p:txBody>
          <a:bodyPr>
            <a:normAutofit/>
          </a:bodyPr>
          <a:lstStyle/>
          <a:p>
            <a:r>
              <a:rPr lang="fr-FR" sz="2800"/>
              <a:t>Trajectoire apprentissage </a:t>
            </a:r>
          </a:p>
        </p:txBody>
      </p:sp>
      <p:sp>
        <p:nvSpPr>
          <p:cNvPr id="7" name="Espace réservé de la date 6">
            <a:extLst>
              <a:ext uri="{FF2B5EF4-FFF2-40B4-BE49-F238E27FC236}">
                <a16:creationId xmlns:a16="http://schemas.microsoft.com/office/drawing/2014/main" id="{B6D00B32-AF77-2966-B735-DF80161AA3DB}"/>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6" name="Espace réservé du pied de page 4">
            <a:extLst>
              <a:ext uri="{FF2B5EF4-FFF2-40B4-BE49-F238E27FC236}">
                <a16:creationId xmlns:a16="http://schemas.microsoft.com/office/drawing/2014/main" id="{E6DEEDE8-3622-D1E3-8155-4FC4B24DB518}"/>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pic>
        <p:nvPicPr>
          <p:cNvPr id="1026" name="Picture 2">
            <a:extLst>
              <a:ext uri="{FF2B5EF4-FFF2-40B4-BE49-F238E27FC236}">
                <a16:creationId xmlns:a16="http://schemas.microsoft.com/office/drawing/2014/main" id="{60522C7F-BDC9-2258-0E59-E0333E288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913" y="1393030"/>
            <a:ext cx="5000626" cy="375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82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382D25-5DF1-E784-C2D8-3EBEE846E193}"/>
              </a:ext>
            </a:extLst>
          </p:cNvPr>
          <p:cNvSpPr>
            <a:spLocks noGrp="1"/>
          </p:cNvSpPr>
          <p:nvPr>
            <p:ph type="sldNum" sz="quarter" idx="12"/>
          </p:nvPr>
        </p:nvSpPr>
        <p:spPr/>
        <p:txBody>
          <a:bodyPr/>
          <a:lstStyle/>
          <a:p>
            <a:fld id="{733122C9-A0B9-462F-8757-0847AD287B63}" type="slidenum">
              <a:rPr lang="fr-FR" smtClean="0"/>
              <a:pPr/>
              <a:t>2</a:t>
            </a:fld>
            <a:endParaRPr lang="fr-FR"/>
          </a:p>
        </p:txBody>
      </p:sp>
      <p:sp>
        <p:nvSpPr>
          <p:cNvPr id="3" name="Espace réservé du texte 2">
            <a:extLst>
              <a:ext uri="{FF2B5EF4-FFF2-40B4-BE49-F238E27FC236}">
                <a16:creationId xmlns:a16="http://schemas.microsoft.com/office/drawing/2014/main" id="{CEFC2AD8-A4CC-87D6-F34C-C4C9A234A991}"/>
              </a:ext>
            </a:extLst>
          </p:cNvPr>
          <p:cNvSpPr>
            <a:spLocks noGrp="1"/>
          </p:cNvSpPr>
          <p:nvPr>
            <p:ph type="body" sz="quarter" idx="14"/>
          </p:nvPr>
        </p:nvSpPr>
        <p:spPr>
          <a:xfrm>
            <a:off x="159187" y="1514475"/>
            <a:ext cx="3356726" cy="3143250"/>
          </a:xfrm>
        </p:spPr>
        <p:txBody>
          <a:bodyPr/>
          <a:lstStyle/>
          <a:p>
            <a:r>
              <a:rPr lang="fr-FR" sz="1600" b="1" u="sng" dirty="0">
                <a:solidFill>
                  <a:srgbClr val="00B0F0"/>
                </a:solidFill>
              </a:rPr>
              <a:t>Equipe </a:t>
            </a:r>
            <a:r>
              <a:rPr lang="fr-FR" sz="1600" b="1" u="sng">
                <a:solidFill>
                  <a:srgbClr val="00B0F0"/>
                </a:solidFill>
              </a:rPr>
              <a:t>MTSS (</a:t>
            </a:r>
            <a:r>
              <a:rPr lang="fr-FR" sz="1600" b="1" u="sng" dirty="0">
                <a:solidFill>
                  <a:srgbClr val="00B0F0"/>
                </a:solidFill>
              </a:rPr>
              <a:t>DGEFP </a:t>
            </a:r>
            <a:r>
              <a:rPr lang="fr-FR" sz="1600" b="1" u="sng">
                <a:solidFill>
                  <a:srgbClr val="00B0F0"/>
                </a:solidFill>
              </a:rPr>
              <a:t>&amp; </a:t>
            </a:r>
            <a:r>
              <a:rPr lang="fr-FR" sz="1600" b="1" u="sng" dirty="0">
                <a:solidFill>
                  <a:srgbClr val="00B0F0"/>
                </a:solidFill>
              </a:rPr>
              <a:t>DNUM</a:t>
            </a:r>
            <a:r>
              <a:rPr lang="fr-FR" sz="1600" b="1" u="sng">
                <a:solidFill>
                  <a:srgbClr val="00B0F0"/>
                </a:solidFill>
              </a:rPr>
              <a:t>)</a:t>
            </a:r>
            <a:r>
              <a:rPr lang="fr-FR" sz="1600" b="1" u="sng" dirty="0">
                <a:solidFill>
                  <a:srgbClr val="00B0F0"/>
                </a:solidFill>
              </a:rPr>
              <a:t> </a:t>
            </a:r>
          </a:p>
          <a:p>
            <a:pPr marL="263525" indent="-171450">
              <a:buFont typeface="Arial" panose="020B0604020202020204" pitchFamily="34" charset="0"/>
              <a:buChar char="•"/>
            </a:pPr>
            <a:r>
              <a:rPr lang="fr-FR" b="1">
                <a:solidFill>
                  <a:srgbClr val="262633"/>
                </a:solidFill>
              </a:rPr>
              <a:t>Vincent PLOUVIER </a:t>
            </a:r>
            <a:r>
              <a:rPr lang="fr-FR" sz="1200" b="1" dirty="0">
                <a:solidFill>
                  <a:srgbClr val="262633"/>
                </a:solidFill>
              </a:rPr>
              <a:t>: </a:t>
            </a:r>
            <a:r>
              <a:rPr lang="fr-FR" sz="1200" dirty="0">
                <a:solidFill>
                  <a:schemeClr val="bg1">
                    <a:lumMod val="50000"/>
                  </a:schemeClr>
                </a:solidFill>
              </a:rPr>
              <a:t>référent sur les usages DGEFP et expert sur le cahier technique DSN </a:t>
            </a:r>
            <a:endParaRPr lang="fr-FR" dirty="0">
              <a:solidFill>
                <a:schemeClr val="bg1">
                  <a:lumMod val="50000"/>
                </a:schemeClr>
              </a:solidFill>
            </a:endParaRPr>
          </a:p>
          <a:p>
            <a:pPr marL="263525" indent="-171450">
              <a:buFont typeface="Arial" panose="020B0604020202020204" pitchFamily="34" charset="0"/>
              <a:buChar char="•"/>
            </a:pPr>
            <a:r>
              <a:rPr lang="fr-FR" b="1">
                <a:solidFill>
                  <a:srgbClr val="262633"/>
                </a:solidFill>
              </a:rPr>
              <a:t>Houssine GARTOUM</a:t>
            </a:r>
            <a:r>
              <a:rPr lang="fr-FR">
                <a:solidFill>
                  <a:schemeClr val="bg1">
                    <a:lumMod val="50000"/>
                  </a:schemeClr>
                </a:solidFill>
              </a:rPr>
              <a:t> </a:t>
            </a:r>
            <a:r>
              <a:rPr lang="fr-FR" sz="1200" b="1">
                <a:solidFill>
                  <a:srgbClr val="262633"/>
                </a:solidFill>
              </a:rPr>
              <a:t>:</a:t>
            </a:r>
            <a:r>
              <a:rPr lang="fr-FR" sz="1200" dirty="0">
                <a:solidFill>
                  <a:schemeClr val="bg1">
                    <a:lumMod val="50000"/>
                  </a:schemeClr>
                </a:solidFill>
              </a:rPr>
              <a:t> directeur de projet DGEFP, expert python et visualisation de données</a:t>
            </a:r>
          </a:p>
          <a:p>
            <a:pPr marL="263525" indent="-171450">
              <a:buFont typeface="Arial" panose="020B0604020202020204" pitchFamily="34" charset="0"/>
              <a:buChar char="•"/>
            </a:pPr>
            <a:r>
              <a:rPr lang="fr-FR" b="1">
                <a:solidFill>
                  <a:srgbClr val="262633"/>
                </a:solidFill>
              </a:rPr>
              <a:t>Yan ZHI </a:t>
            </a:r>
            <a:r>
              <a:rPr lang="fr-FR" sz="1200" b="1">
                <a:solidFill>
                  <a:srgbClr val="262633"/>
                </a:solidFill>
              </a:rPr>
              <a:t>:</a:t>
            </a:r>
            <a:r>
              <a:rPr lang="fr-FR" sz="1200" dirty="0">
                <a:solidFill>
                  <a:schemeClr val="bg1">
                    <a:lumMod val="50000"/>
                  </a:schemeClr>
                </a:solidFill>
              </a:rPr>
              <a:t> data </a:t>
            </a:r>
            <a:r>
              <a:rPr lang="fr-FR" sz="1200" dirty="0" err="1">
                <a:solidFill>
                  <a:schemeClr val="bg1">
                    <a:lumMod val="50000"/>
                  </a:schemeClr>
                </a:solidFill>
              </a:rPr>
              <a:t>scientist</a:t>
            </a:r>
            <a:r>
              <a:rPr lang="fr-FR" sz="1200" dirty="0">
                <a:solidFill>
                  <a:schemeClr val="bg1">
                    <a:lumMod val="50000"/>
                  </a:schemeClr>
                </a:solidFill>
              </a:rPr>
              <a:t> avec compétences DSN, expert en préparation de données </a:t>
            </a:r>
          </a:p>
          <a:p>
            <a:pPr marL="263525" indent="-171450">
              <a:buFont typeface="Arial" panose="020B0604020202020204" pitchFamily="34" charset="0"/>
              <a:buChar char="•"/>
            </a:pPr>
            <a:r>
              <a:rPr lang="fr-FR" b="1">
                <a:solidFill>
                  <a:srgbClr val="262633"/>
                </a:solidFill>
              </a:rPr>
              <a:t>Pierre VERCAUTEREN </a:t>
            </a:r>
            <a:r>
              <a:rPr lang="fr-FR" sz="1200" b="1">
                <a:solidFill>
                  <a:srgbClr val="262633"/>
                </a:solidFill>
              </a:rPr>
              <a:t>:</a:t>
            </a:r>
            <a:r>
              <a:rPr lang="fr-FR" sz="1200" dirty="0">
                <a:solidFill>
                  <a:srgbClr val="262633"/>
                </a:solidFill>
              </a:rPr>
              <a:t> </a:t>
            </a:r>
            <a:r>
              <a:rPr lang="fr-FR" sz="1200">
                <a:solidFill>
                  <a:schemeClr val="bg1">
                    <a:lumMod val="50000"/>
                  </a:schemeClr>
                </a:solidFill>
              </a:rPr>
              <a:t>DNUM, data manager</a:t>
            </a:r>
          </a:p>
          <a:p>
            <a:pPr marL="263525" indent="-171450">
              <a:buFont typeface="Arial" panose="020B0604020202020204" pitchFamily="34" charset="0"/>
              <a:buChar char="•"/>
            </a:pPr>
            <a:r>
              <a:rPr lang="fr-FR" b="1">
                <a:solidFill>
                  <a:srgbClr val="262633"/>
                </a:solidFill>
              </a:rPr>
              <a:t>Xavier BECHADE </a:t>
            </a:r>
            <a:r>
              <a:rPr lang="fr-FR" sz="1200" b="1">
                <a:solidFill>
                  <a:srgbClr val="262633"/>
                </a:solidFill>
              </a:rPr>
              <a:t>:</a:t>
            </a:r>
            <a:r>
              <a:rPr lang="fr-FR" sz="1200" dirty="0">
                <a:solidFill>
                  <a:schemeClr val="bg1">
                    <a:lumMod val="50000"/>
                  </a:schemeClr>
                </a:solidFill>
              </a:rPr>
              <a:t> DNUM, appui et coordination </a:t>
            </a:r>
            <a:endParaRPr lang="fr-FR" sz="1200" b="1" dirty="0">
              <a:solidFill>
                <a:schemeClr val="bg1">
                  <a:lumMod val="50000"/>
                </a:schemeClr>
              </a:solidFill>
            </a:endParaRPr>
          </a:p>
          <a:p>
            <a:endParaRPr lang="fr-FR" dirty="0"/>
          </a:p>
          <a:p>
            <a:endParaRPr lang="fr-FR" dirty="0"/>
          </a:p>
          <a:p>
            <a:endParaRPr lang="fr-FR" dirty="0"/>
          </a:p>
        </p:txBody>
      </p:sp>
      <p:sp>
        <p:nvSpPr>
          <p:cNvPr id="5" name="Titre 4">
            <a:extLst>
              <a:ext uri="{FF2B5EF4-FFF2-40B4-BE49-F238E27FC236}">
                <a16:creationId xmlns:a16="http://schemas.microsoft.com/office/drawing/2014/main" id="{EE8D4455-7ABF-E196-59D2-F9E6E737D41B}"/>
              </a:ext>
            </a:extLst>
          </p:cNvPr>
          <p:cNvSpPr>
            <a:spLocks noGrp="1"/>
          </p:cNvSpPr>
          <p:nvPr>
            <p:ph type="title"/>
          </p:nvPr>
        </p:nvSpPr>
        <p:spPr/>
        <p:txBody>
          <a:bodyPr>
            <a:normAutofit/>
          </a:bodyPr>
          <a:lstStyle/>
          <a:p>
            <a:r>
              <a:rPr lang="fr-FR" sz="2800"/>
              <a:t>Trajectoire apprentissage </a:t>
            </a:r>
          </a:p>
        </p:txBody>
      </p:sp>
      <p:sp>
        <p:nvSpPr>
          <p:cNvPr id="7" name="Espace réservé de la date 6">
            <a:extLst>
              <a:ext uri="{FF2B5EF4-FFF2-40B4-BE49-F238E27FC236}">
                <a16:creationId xmlns:a16="http://schemas.microsoft.com/office/drawing/2014/main" id="{B6D00B32-AF77-2966-B735-DF80161AA3DB}"/>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6" name="Espace réservé du pied de page 4">
            <a:extLst>
              <a:ext uri="{FF2B5EF4-FFF2-40B4-BE49-F238E27FC236}">
                <a16:creationId xmlns:a16="http://schemas.microsoft.com/office/drawing/2014/main" id="{E6DEEDE8-3622-D1E3-8155-4FC4B24DB518}"/>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pic>
        <p:nvPicPr>
          <p:cNvPr id="1026" name="Picture 2">
            <a:extLst>
              <a:ext uri="{FF2B5EF4-FFF2-40B4-BE49-F238E27FC236}">
                <a16:creationId xmlns:a16="http://schemas.microsoft.com/office/drawing/2014/main" id="{60522C7F-BDC9-2258-0E59-E0333E288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913" y="1393030"/>
            <a:ext cx="5000626" cy="375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286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20</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127591" y="1395622"/>
            <a:ext cx="8825023" cy="3435846"/>
          </a:xfrm>
        </p:spPr>
        <p:txBody>
          <a:bodyPr/>
          <a:lstStyle/>
          <a:p>
            <a:r>
              <a:rPr lang="fr-FR" sz="1100" b="1" i="0" dirty="0">
                <a:solidFill>
                  <a:srgbClr val="262633"/>
                </a:solidFill>
                <a:effectLst/>
                <a:latin typeface="Marianne"/>
              </a:rPr>
              <a:t>Nom du projet : </a:t>
            </a:r>
            <a:r>
              <a:rPr lang="fr-FR" sz="1100" i="0" dirty="0">
                <a:solidFill>
                  <a:srgbClr val="262633"/>
                </a:solidFill>
                <a:effectLst/>
                <a:latin typeface="Marianne"/>
              </a:rPr>
              <a:t>trajectoire apprentissage (</a:t>
            </a:r>
            <a:r>
              <a:rPr lang="fr-FR" sz="1100" i="0" dirty="0" err="1">
                <a:solidFill>
                  <a:srgbClr val="262633"/>
                </a:solidFill>
                <a:effectLst/>
                <a:latin typeface="Marianne"/>
              </a:rPr>
              <a:t>TrajApp</a:t>
            </a:r>
            <a:r>
              <a:rPr lang="fr-FR" sz="1100" i="0" dirty="0">
                <a:solidFill>
                  <a:srgbClr val="262633"/>
                </a:solidFill>
                <a:effectLst/>
                <a:latin typeface="Marianne"/>
              </a:rPr>
              <a:t>)</a:t>
            </a:r>
          </a:p>
          <a:p>
            <a:endParaRPr lang="fr-FR" sz="1100" b="1" i="0" dirty="0">
              <a:solidFill>
                <a:srgbClr val="262633"/>
              </a:solidFill>
              <a:effectLst/>
            </a:endParaRPr>
          </a:p>
          <a:p>
            <a:r>
              <a:rPr lang="fr-FR" sz="1100" b="1" dirty="0">
                <a:solidFill>
                  <a:srgbClr val="262633"/>
                </a:solidFill>
                <a:latin typeface="Marianne"/>
              </a:rPr>
              <a:t>Objectif du projet et problématique résolue : </a:t>
            </a:r>
          </a:p>
          <a:p>
            <a:r>
              <a:rPr lang="fr-FR" sz="1100" i="0" dirty="0">
                <a:solidFill>
                  <a:srgbClr val="262633"/>
                </a:solidFill>
                <a:effectLst/>
                <a:latin typeface="Marianne"/>
              </a:rPr>
              <a:t>L’objectif du projet « trajectoire apprentissage » est d’enrichir </a:t>
            </a:r>
            <a:r>
              <a:rPr lang="fr-FR" sz="1100" dirty="0">
                <a:solidFill>
                  <a:srgbClr val="262633"/>
                </a:solidFill>
                <a:latin typeface="Marianne"/>
              </a:rPr>
              <a:t>l’information du dispositif </a:t>
            </a:r>
            <a:r>
              <a:rPr lang="fr-FR" sz="1100" i="0" dirty="0">
                <a:solidFill>
                  <a:srgbClr val="262633"/>
                </a:solidFill>
                <a:effectLst/>
                <a:latin typeface="Marianne"/>
              </a:rPr>
              <a:t>en fournissant des </a:t>
            </a:r>
            <a:r>
              <a:rPr lang="fr-FR" sz="1100" dirty="0">
                <a:solidFill>
                  <a:srgbClr val="262633"/>
                </a:solidFill>
                <a:latin typeface="Marianne"/>
              </a:rPr>
              <a:t>indicateurs </a:t>
            </a:r>
            <a:r>
              <a:rPr lang="fr-FR" sz="1100" i="0" dirty="0">
                <a:solidFill>
                  <a:srgbClr val="262633"/>
                </a:solidFill>
                <a:effectLst/>
                <a:latin typeface="Marianne"/>
              </a:rPr>
              <a:t>sur le devenir des apprentis à l’issue de leur contrat d’apprentissage (</a:t>
            </a:r>
            <a:r>
              <a:rPr lang="fr-FR" sz="1100" dirty="0">
                <a:solidFill>
                  <a:srgbClr val="262633"/>
                </a:solidFill>
                <a:latin typeface="Marianne"/>
              </a:rPr>
              <a:t>contrat de droit commun, dans l’entreprise ou dans le secteur d’activité, etc..). </a:t>
            </a:r>
            <a:endParaRPr lang="fr-FR" sz="1100" dirty="0">
              <a:solidFill>
                <a:srgbClr val="262633"/>
              </a:solidFill>
            </a:endParaRPr>
          </a:p>
          <a:p>
            <a:endParaRPr lang="fr-FR" sz="1100" b="1" dirty="0">
              <a:solidFill>
                <a:srgbClr val="262633"/>
              </a:solidFill>
            </a:endParaRPr>
          </a:p>
          <a:p>
            <a:r>
              <a:rPr lang="fr-FR" sz="1100" b="1" dirty="0">
                <a:solidFill>
                  <a:srgbClr val="262633"/>
                </a:solidFill>
                <a:latin typeface="Marianne"/>
              </a:rPr>
              <a:t>Approche / description de la solution proposée : </a:t>
            </a:r>
            <a:endParaRPr lang="fr-FR" sz="1100" b="1" dirty="0">
              <a:solidFill>
                <a:srgbClr val="262633"/>
              </a:solidFill>
            </a:endParaRPr>
          </a:p>
          <a:p>
            <a:r>
              <a:rPr lang="fr-FR" sz="1100" dirty="0">
                <a:solidFill>
                  <a:srgbClr val="262633"/>
                </a:solidFill>
                <a:latin typeface="Marianne"/>
              </a:rPr>
              <a:t>Fournir des indicateurs de corrélation entre les contrats d’apprentissage et les contrats conclus à la sortie du dispositif. </a:t>
            </a:r>
            <a:endParaRPr lang="fr-FR" sz="1100" b="1" dirty="0">
              <a:solidFill>
                <a:srgbClr val="262633"/>
              </a:solidFill>
            </a:endParaRPr>
          </a:p>
          <a:p>
            <a:endParaRPr lang="fr-FR" sz="1100" b="1" dirty="0">
              <a:solidFill>
                <a:srgbClr val="262633"/>
              </a:solidFill>
            </a:endParaRPr>
          </a:p>
          <a:p>
            <a:r>
              <a:rPr lang="fr-FR" sz="1100" b="1" dirty="0">
                <a:solidFill>
                  <a:srgbClr val="262633"/>
                </a:solidFill>
                <a:latin typeface="Marianne"/>
              </a:rPr>
              <a:t>Impact  usagers et bénéfices : </a:t>
            </a:r>
            <a:r>
              <a:rPr lang="fr-FR" sz="1100" dirty="0">
                <a:solidFill>
                  <a:srgbClr val="262633"/>
                </a:solidFill>
                <a:latin typeface="Marianne"/>
              </a:rPr>
              <a:t>Une amélioration de la connaissance des parcours est attendue grâce à une information plus précise des apprentis et futurs apprentis sur les perspectives d’emploi et les débouchés après leur formation. Elle doit permettre une meilleure qualité de l’orientation et du projet professionnel, mesurable par une amélioration du taux d’aboutissement des contrats d’apprentissage. </a:t>
            </a:r>
            <a:endParaRPr lang="fr-FR" sz="1100" dirty="0">
              <a:solidFill>
                <a:srgbClr val="262633"/>
              </a:solidFill>
            </a:endParaRPr>
          </a:p>
          <a:p>
            <a:endParaRPr lang="fr-FR" sz="1200" b="1" dirty="0">
              <a:solidFill>
                <a:srgbClr val="262633"/>
              </a:solidFill>
            </a:endParaRPr>
          </a:p>
          <a:p>
            <a:endParaRPr lang="fr-FR" b="1" dirty="0">
              <a:solidFill>
                <a:srgbClr val="262633"/>
              </a:solidFill>
            </a:endParaRPr>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142627"/>
            <a:ext cx="8424614" cy="242951"/>
          </a:xfrm>
        </p:spPr>
        <p:txBody>
          <a:bodyPr/>
          <a:lstStyle/>
          <a:p>
            <a:r>
              <a:rPr lang="fr-FR">
                <a:latin typeface="Marianne"/>
              </a:rPr>
              <a:t>1 - Rendu intermédiaire à l’issue de la première journée </a:t>
            </a:r>
            <a:endParaRPr lang="fr-F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p:txBody>
          <a:bodyPr/>
          <a:lstStyle/>
          <a:p>
            <a:r>
              <a:rPr lang="fr-FR"/>
              <a:t>Documentation des réalisations</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10" name="ZoneTexte 9">
            <a:extLst>
              <a:ext uri="{FF2B5EF4-FFF2-40B4-BE49-F238E27FC236}">
                <a16:creationId xmlns:a16="http://schemas.microsoft.com/office/drawing/2014/main" id="{990B843D-6077-060F-0B9E-ADB0E5A72AC3}"/>
              </a:ext>
            </a:extLst>
          </p:cNvPr>
          <p:cNvSpPr txBox="1"/>
          <p:nvPr/>
        </p:nvSpPr>
        <p:spPr>
          <a:xfrm>
            <a:off x="5635256" y="670918"/>
            <a:ext cx="3428320" cy="461665"/>
          </a:xfrm>
          <a:prstGeom prst="rect">
            <a:avLst/>
          </a:prstGeom>
          <a:noFill/>
        </p:spPr>
        <p:txBody>
          <a:bodyPr wrap="square">
            <a:spAutoFit/>
          </a:bodyPr>
          <a:lstStyle/>
          <a:p>
            <a:r>
              <a:rPr lang="fr-FR" sz="1200">
                <a:solidFill>
                  <a:srgbClr val="262633"/>
                </a:solidFill>
              </a:rPr>
              <a:t>A renseigner ici  </a:t>
            </a:r>
            <a:r>
              <a:rPr lang="fr-FR" sz="1200">
                <a:solidFill>
                  <a:srgbClr val="262633"/>
                </a:solidFill>
                <a:sym typeface="Wingdings" panose="05000000000000000000" pitchFamily="2" charset="2"/>
              </a:rPr>
              <a:t> </a:t>
            </a:r>
            <a:r>
              <a:rPr lang="fr-FR" sz="1200">
                <a:solidFill>
                  <a:srgbClr val="262633"/>
                </a:solidFill>
              </a:rPr>
              <a:t> </a:t>
            </a:r>
            <a:r>
              <a:rPr lang="fr-FR" sz="1200">
                <a:hlinkClick r:id="rId2"/>
              </a:rPr>
              <a:t>Documentation des réalisations - </a:t>
            </a:r>
            <a:r>
              <a:rPr lang="fr-FR" sz="1200" err="1">
                <a:hlinkClick r:id="rId2"/>
              </a:rPr>
              <a:t>Outline</a:t>
            </a:r>
            <a:r>
              <a:rPr lang="fr-FR" sz="1200">
                <a:hlinkClick r:id="rId2"/>
              </a:rPr>
              <a:t> (numerique.gouv.fr)</a:t>
            </a:r>
            <a:endParaRPr lang="fr-FR" sz="1200"/>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1335565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21</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1099405" y="1359875"/>
            <a:ext cx="7680310" cy="3610690"/>
          </a:xfrm>
        </p:spPr>
        <p:txBody>
          <a:bodyPr/>
          <a:lstStyle/>
          <a:p>
            <a:r>
              <a:rPr lang="fr-FR" b="1" dirty="0">
                <a:solidFill>
                  <a:srgbClr val="262633"/>
                </a:solidFill>
                <a:latin typeface="Marianne"/>
              </a:rPr>
              <a:t>Description</a:t>
            </a:r>
          </a:p>
          <a:p>
            <a:r>
              <a:rPr lang="fr-FR" sz="1100" dirty="0">
                <a:solidFill>
                  <a:srgbClr val="262633"/>
                </a:solidFill>
                <a:latin typeface="Marianne"/>
              </a:rPr>
              <a:t>En France, le nombre d’apprentis continue de progresser autant dans le secteur public que privé. </a:t>
            </a:r>
            <a:br>
              <a:rPr lang="fr-FR" sz="1100" dirty="0">
                <a:solidFill>
                  <a:srgbClr val="262633"/>
                </a:solidFill>
                <a:latin typeface="Marianne"/>
              </a:rPr>
            </a:br>
            <a:r>
              <a:rPr lang="fr-FR" sz="1100" dirty="0">
                <a:solidFill>
                  <a:srgbClr val="262633"/>
                </a:solidFill>
                <a:latin typeface="Marianne"/>
              </a:rPr>
              <a:t>L’apprentissage est un tremplin pour s’insérer dans le monde du travail, il donne accès à de nombreux métiers dans des secteurs très variés.</a:t>
            </a:r>
          </a:p>
          <a:p>
            <a:r>
              <a:rPr lang="fr-FR" sz="1100" dirty="0">
                <a:solidFill>
                  <a:srgbClr val="262633"/>
                </a:solidFill>
                <a:latin typeface="Marianne"/>
              </a:rPr>
              <a:t>Les enjeux de politique publique sont forts, avec un besoin d’information pour l’orientation et le choix des filières Les choix de secteurs et d’entreprises sont complexes et de nombreux contrats d’apprentissage ne sont pas menés à terme.. </a:t>
            </a:r>
          </a:p>
          <a:p>
            <a:r>
              <a:rPr lang="fr-FR" sz="1100" dirty="0">
                <a:solidFill>
                  <a:srgbClr val="262633"/>
                </a:solidFill>
                <a:latin typeface="Marianne"/>
              </a:rPr>
              <a:t>Sur l’échantillon traité pendant le hackathon; </a:t>
            </a:r>
            <a:endParaRPr lang="fr-FR" dirty="0">
              <a:solidFill>
                <a:srgbClr val="262633"/>
              </a:solidFill>
              <a:latin typeface="Marianne"/>
            </a:endParaRPr>
          </a:p>
          <a:p>
            <a:pPr marL="351155" lvl="1" indent="0">
              <a:spcBef>
                <a:spcPts val="0"/>
              </a:spcBef>
              <a:buNone/>
            </a:pPr>
            <a:r>
              <a:rPr lang="fr-FR" sz="1000" dirty="0">
                <a:solidFill>
                  <a:srgbClr val="0070C0"/>
                </a:solidFill>
                <a:latin typeface="Marianne"/>
              </a:rPr>
              <a:t>-</a:t>
            </a:r>
            <a:r>
              <a:rPr lang="fr-FR" sz="1000" b="1" dirty="0">
                <a:solidFill>
                  <a:srgbClr val="0070C0"/>
                </a:solidFill>
                <a:latin typeface="Marianne"/>
              </a:rPr>
              <a:t> 33%</a:t>
            </a:r>
            <a:r>
              <a:rPr lang="fr-FR" sz="1000" dirty="0">
                <a:solidFill>
                  <a:srgbClr val="0070C0"/>
                </a:solidFill>
                <a:latin typeface="Marianne"/>
              </a:rPr>
              <a:t> des contrats d’apprentissage sont rompus avant la fin prévisionnelle</a:t>
            </a:r>
          </a:p>
          <a:p>
            <a:pPr marL="351155" lvl="1" indent="0">
              <a:spcBef>
                <a:spcPts val="0"/>
              </a:spcBef>
              <a:buNone/>
            </a:pPr>
            <a:r>
              <a:rPr lang="fr-FR" sz="1000" dirty="0">
                <a:solidFill>
                  <a:srgbClr val="0070C0"/>
                </a:solidFill>
                <a:latin typeface="Marianne"/>
              </a:rPr>
              <a:t>-</a:t>
            </a:r>
            <a:r>
              <a:rPr lang="fr-FR" sz="1000" b="1" dirty="0">
                <a:solidFill>
                  <a:srgbClr val="0070C0"/>
                </a:solidFill>
                <a:latin typeface="Marianne"/>
              </a:rPr>
              <a:t> 20%</a:t>
            </a:r>
            <a:r>
              <a:rPr lang="fr-FR" sz="1000" dirty="0">
                <a:solidFill>
                  <a:srgbClr val="0070C0"/>
                </a:solidFill>
                <a:latin typeface="Marianne"/>
              </a:rPr>
              <a:t> des apprentis ayant finalisé leur apprentissage n’ont pas obtenu de contrat de travail à ce jour</a:t>
            </a:r>
          </a:p>
          <a:p>
            <a:endParaRPr lang="fr-FR" b="1" dirty="0">
              <a:solidFill>
                <a:srgbClr val="262633"/>
              </a:solidFill>
              <a:latin typeface="Marianne"/>
            </a:endParaRPr>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101316"/>
            <a:ext cx="8424614" cy="242951"/>
          </a:xfrm>
        </p:spPr>
        <p:txBody>
          <a:bodyPr/>
          <a:lstStyle/>
          <a:p>
            <a:r>
              <a:rPr lang="fr-FR"/>
              <a:t>2 - rendu final </a:t>
            </a: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p:txBody>
          <a:bodyPr/>
          <a:lstStyle/>
          <a:p>
            <a:r>
              <a:rPr lang="fr-FR"/>
              <a:t>Documentation des réalisations</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10" name="ZoneTexte 9">
            <a:extLst>
              <a:ext uri="{FF2B5EF4-FFF2-40B4-BE49-F238E27FC236}">
                <a16:creationId xmlns:a16="http://schemas.microsoft.com/office/drawing/2014/main" id="{590AE968-67CE-4B7A-A8C0-42812218A782}"/>
              </a:ext>
            </a:extLst>
          </p:cNvPr>
          <p:cNvSpPr txBox="1"/>
          <p:nvPr/>
        </p:nvSpPr>
        <p:spPr>
          <a:xfrm>
            <a:off x="5273749" y="680962"/>
            <a:ext cx="3870251" cy="461665"/>
          </a:xfrm>
          <a:prstGeom prst="rect">
            <a:avLst/>
          </a:prstGeom>
          <a:noFill/>
        </p:spPr>
        <p:txBody>
          <a:bodyPr wrap="square">
            <a:spAutoFit/>
          </a:bodyPr>
          <a:lstStyle/>
          <a:p>
            <a:r>
              <a:rPr lang="fr-FR" sz="1200" dirty="0">
                <a:solidFill>
                  <a:srgbClr val="262633"/>
                </a:solidFill>
              </a:rPr>
              <a:t>A renseigner ici  </a:t>
            </a:r>
            <a:r>
              <a:rPr lang="fr-FR" sz="1200" dirty="0">
                <a:solidFill>
                  <a:srgbClr val="262633"/>
                </a:solidFill>
                <a:sym typeface="Wingdings" panose="05000000000000000000" pitchFamily="2" charset="2"/>
              </a:rPr>
              <a:t> </a:t>
            </a:r>
            <a:r>
              <a:rPr lang="fr-FR" sz="1200" dirty="0" err="1">
                <a:hlinkClick r:id="rId2"/>
              </a:rPr>
              <a:t>XavierBechade</a:t>
            </a:r>
            <a:r>
              <a:rPr lang="fr-FR" sz="1200" dirty="0">
                <a:hlinkClick r:id="rId2"/>
              </a:rPr>
              <a:t>/hackathon-</a:t>
            </a:r>
            <a:r>
              <a:rPr lang="fr-FR" sz="1200" dirty="0" err="1">
                <a:hlinkClick r:id="rId2"/>
              </a:rPr>
              <a:t>dsn</a:t>
            </a:r>
            <a:r>
              <a:rPr lang="fr-FR" sz="1200" dirty="0">
                <a:hlinkClick r:id="rId2"/>
              </a:rPr>
              <a:t> (github.com)</a:t>
            </a:r>
            <a:endParaRPr lang="fr-FR" sz="1200" dirty="0"/>
          </a:p>
        </p:txBody>
      </p:sp>
      <p:sp>
        <p:nvSpPr>
          <p:cNvPr id="6" name="Espace réservé du pied de page 4">
            <a:extLst>
              <a:ext uri="{FF2B5EF4-FFF2-40B4-BE49-F238E27FC236}">
                <a16:creationId xmlns:a16="http://schemas.microsoft.com/office/drawing/2014/main" id="{15B9FA7F-B99C-3579-C91B-60A55D028377}"/>
              </a:ext>
            </a:extLst>
          </p:cNvPr>
          <p:cNvSpPr txBox="1">
            <a:spLocks/>
          </p:cNvSpPr>
          <p:nvPr/>
        </p:nvSpPr>
        <p:spPr>
          <a:xfrm>
            <a:off x="5253022" y="21742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3649101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22</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546512" y="1532810"/>
            <a:ext cx="7680310" cy="3610690"/>
          </a:xfrm>
        </p:spPr>
        <p:txBody>
          <a:bodyPr/>
          <a:lstStyle/>
          <a:p>
            <a:r>
              <a:rPr lang="fr-FR" b="1" dirty="0">
                <a:solidFill>
                  <a:srgbClr val="262633"/>
                </a:solidFill>
                <a:latin typeface="Marianne"/>
              </a:rPr>
              <a:t>Solution</a:t>
            </a:r>
          </a:p>
          <a:p>
            <a:r>
              <a:rPr lang="fr-FR" sz="1100" i="0" dirty="0">
                <a:solidFill>
                  <a:srgbClr val="262633"/>
                </a:solidFill>
                <a:effectLst/>
                <a:latin typeface="Marianne"/>
              </a:rPr>
              <a:t>L’objectif du projet « trajectoire apprentissage » est d’enrichir </a:t>
            </a:r>
            <a:r>
              <a:rPr lang="fr-FR" sz="1100" dirty="0">
                <a:solidFill>
                  <a:srgbClr val="262633"/>
                </a:solidFill>
                <a:latin typeface="Marianne"/>
              </a:rPr>
              <a:t>l’information du dispositif </a:t>
            </a:r>
            <a:r>
              <a:rPr lang="fr-FR" sz="1100" i="0" dirty="0">
                <a:solidFill>
                  <a:srgbClr val="262633"/>
                </a:solidFill>
                <a:effectLst/>
                <a:latin typeface="Marianne"/>
              </a:rPr>
              <a:t>en fournissant des </a:t>
            </a:r>
            <a:r>
              <a:rPr lang="fr-FR" sz="1100" dirty="0">
                <a:solidFill>
                  <a:srgbClr val="262633"/>
                </a:solidFill>
                <a:latin typeface="Marianne"/>
              </a:rPr>
              <a:t>indicateurs </a:t>
            </a:r>
            <a:r>
              <a:rPr lang="fr-FR" sz="1100" i="0" dirty="0">
                <a:solidFill>
                  <a:srgbClr val="262633"/>
                </a:solidFill>
                <a:effectLst/>
                <a:latin typeface="Marianne"/>
              </a:rPr>
              <a:t>sur le devenir des apprentis à l’issue de leur contrat d’apprentissage (</a:t>
            </a:r>
            <a:r>
              <a:rPr lang="fr-FR" sz="1100" dirty="0">
                <a:solidFill>
                  <a:srgbClr val="262633"/>
                </a:solidFill>
                <a:latin typeface="Marianne"/>
              </a:rPr>
              <a:t>contrat de droit commun, dans l’entreprise ou dans le secteur d’activité, etc..). </a:t>
            </a:r>
          </a:p>
          <a:p>
            <a:r>
              <a:rPr lang="fr-FR" sz="1100" dirty="0">
                <a:solidFill>
                  <a:srgbClr val="262633"/>
                </a:solidFill>
                <a:latin typeface="Marianne"/>
              </a:rPr>
              <a:t>Il produit des indicateurs rapprochant  les contrats d’apprentissage et les contrats conclus à la sortie du dispositif, pour : :  </a:t>
            </a:r>
            <a:endParaRPr lang="fr-FR" sz="1100" dirty="0">
              <a:solidFill>
                <a:srgbClr val="262633"/>
              </a:solidFill>
            </a:endParaRPr>
          </a:p>
          <a:p>
            <a:pPr marL="359410" lvl="2" indent="0">
              <a:buNone/>
            </a:pPr>
            <a:r>
              <a:rPr lang="fr-FR" dirty="0">
                <a:solidFill>
                  <a:srgbClr val="0070C0"/>
                </a:solidFill>
                <a:latin typeface="Marianne"/>
              </a:rPr>
              <a:t>- Proposer un tableau de bord de pilotage du dispositif d’apprentissage enrichi avec les données de la DSN</a:t>
            </a:r>
          </a:p>
          <a:p>
            <a:pPr marL="359410" lvl="2" indent="0">
              <a:buNone/>
            </a:pPr>
            <a:r>
              <a:rPr lang="fr-FR" dirty="0">
                <a:solidFill>
                  <a:srgbClr val="0070C0"/>
                </a:solidFill>
                <a:latin typeface="Marianne"/>
              </a:rPr>
              <a:t>- Permettre d’identifier le taux de réussite d’un nouveau contrat d’apprentissage (algorithme apprentissage supervisé)</a:t>
            </a:r>
          </a:p>
          <a:p>
            <a:pPr>
              <a:spcBef>
                <a:spcPts val="600"/>
              </a:spcBef>
            </a:pPr>
            <a:r>
              <a:rPr lang="fr-FR" sz="1100" dirty="0">
                <a:solidFill>
                  <a:srgbClr val="262633"/>
                </a:solidFill>
                <a:latin typeface="Marianne"/>
              </a:rPr>
              <a:t>L’usage des données est le suivant: </a:t>
            </a:r>
          </a:p>
          <a:p>
            <a:pPr marL="359410" lvl="2" indent="0">
              <a:buNone/>
            </a:pPr>
            <a:r>
              <a:rPr lang="fr-FR" sz="900" dirty="0">
                <a:solidFill>
                  <a:srgbClr val="0070C0"/>
                </a:solidFill>
                <a:latin typeface="Marianne"/>
              </a:rPr>
              <a:t>A partir des données de la DSN :</a:t>
            </a:r>
          </a:p>
          <a:p>
            <a:pPr marL="359410" lvl="2" indent="0">
              <a:buNone/>
            </a:pPr>
            <a:r>
              <a:rPr lang="fr-FR" sz="900" dirty="0">
                <a:solidFill>
                  <a:srgbClr val="0070C0"/>
                </a:solidFill>
                <a:latin typeface="Marianne"/>
              </a:rPr>
              <a:t>- Identifier les indicateurs liés aux contrats d’apprentissage rompus et aux contrats de travail des apprentis à la suite de leur apprentissage</a:t>
            </a:r>
          </a:p>
          <a:p>
            <a:pPr marL="359410" lvl="2" indent="0">
              <a:buNone/>
            </a:pPr>
            <a:r>
              <a:rPr lang="fr-FR" sz="900" dirty="0">
                <a:solidFill>
                  <a:srgbClr val="0070C0"/>
                </a:solidFill>
                <a:latin typeface="Marianne"/>
              </a:rPr>
              <a:t>- Sélectionner les différentes caractéristiques de l’apprenti et de l’entreprise nécessaire à l’apprentissage du modèle de prédiction.</a:t>
            </a:r>
            <a:endParaRPr lang="fr-FR" sz="1200" dirty="0">
              <a:solidFill>
                <a:srgbClr val="262633"/>
              </a:solidFill>
              <a:latin typeface="Marianne"/>
            </a:endParaRPr>
          </a:p>
          <a:p>
            <a:endParaRPr lang="fr-FR" sz="1100" dirty="0"/>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101316"/>
            <a:ext cx="8424614" cy="242951"/>
          </a:xfrm>
        </p:spPr>
        <p:txBody>
          <a:bodyPr/>
          <a:lstStyle/>
          <a:p>
            <a:r>
              <a:rPr lang="fr-FR"/>
              <a:t>2 - rendu final </a:t>
            </a: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p:txBody>
          <a:bodyPr/>
          <a:lstStyle/>
          <a:p>
            <a:r>
              <a:rPr lang="fr-FR"/>
              <a:t>Documentation des réalisations</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10" name="ZoneTexte 9">
            <a:extLst>
              <a:ext uri="{FF2B5EF4-FFF2-40B4-BE49-F238E27FC236}">
                <a16:creationId xmlns:a16="http://schemas.microsoft.com/office/drawing/2014/main" id="{590AE968-67CE-4B7A-A8C0-42812218A782}"/>
              </a:ext>
            </a:extLst>
          </p:cNvPr>
          <p:cNvSpPr txBox="1"/>
          <p:nvPr/>
        </p:nvSpPr>
        <p:spPr>
          <a:xfrm>
            <a:off x="5273749" y="680962"/>
            <a:ext cx="3870251" cy="461665"/>
          </a:xfrm>
          <a:prstGeom prst="rect">
            <a:avLst/>
          </a:prstGeom>
          <a:noFill/>
        </p:spPr>
        <p:txBody>
          <a:bodyPr wrap="square">
            <a:spAutoFit/>
          </a:bodyPr>
          <a:lstStyle/>
          <a:p>
            <a:r>
              <a:rPr lang="fr-FR" sz="1200">
                <a:solidFill>
                  <a:srgbClr val="262633"/>
                </a:solidFill>
              </a:rPr>
              <a:t>A renseigner ici  </a:t>
            </a:r>
            <a:r>
              <a:rPr lang="fr-FR" sz="1200">
                <a:solidFill>
                  <a:srgbClr val="262633"/>
                </a:solidFill>
                <a:sym typeface="Wingdings" panose="05000000000000000000" pitchFamily="2" charset="2"/>
              </a:rPr>
              <a:t> </a:t>
            </a:r>
            <a:r>
              <a:rPr lang="fr-FR" sz="1200" err="1">
                <a:hlinkClick r:id="rId2"/>
              </a:rPr>
              <a:t>XavierBechade</a:t>
            </a:r>
            <a:r>
              <a:rPr lang="fr-FR" sz="1200">
                <a:hlinkClick r:id="rId2"/>
              </a:rPr>
              <a:t>/hackathon-</a:t>
            </a:r>
            <a:r>
              <a:rPr lang="fr-FR" sz="1200" err="1">
                <a:hlinkClick r:id="rId2"/>
              </a:rPr>
              <a:t>dsn</a:t>
            </a:r>
            <a:r>
              <a:rPr lang="fr-FR" sz="1200">
                <a:hlinkClick r:id="rId2"/>
              </a:rPr>
              <a:t> (github.com)</a:t>
            </a:r>
            <a:endParaRPr lang="fr-FR" sz="1200"/>
          </a:p>
        </p:txBody>
      </p:sp>
      <p:sp>
        <p:nvSpPr>
          <p:cNvPr id="6" name="Espace réservé du pied de page 4">
            <a:extLst>
              <a:ext uri="{FF2B5EF4-FFF2-40B4-BE49-F238E27FC236}">
                <a16:creationId xmlns:a16="http://schemas.microsoft.com/office/drawing/2014/main" id="{15B9FA7F-B99C-3579-C91B-60A55D028377}"/>
              </a:ext>
            </a:extLst>
          </p:cNvPr>
          <p:cNvSpPr txBox="1">
            <a:spLocks/>
          </p:cNvSpPr>
          <p:nvPr/>
        </p:nvSpPr>
        <p:spPr>
          <a:xfrm>
            <a:off x="5253022" y="21742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803265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23</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696126" y="1318897"/>
            <a:ext cx="7680310" cy="3100824"/>
          </a:xfrm>
        </p:spPr>
        <p:txBody>
          <a:bodyPr/>
          <a:lstStyle/>
          <a:p>
            <a:r>
              <a:rPr lang="fr-FR" b="1" dirty="0">
                <a:solidFill>
                  <a:srgbClr val="262633"/>
                </a:solidFill>
                <a:latin typeface="Marianne"/>
              </a:rPr>
              <a:t>Impact envisagé</a:t>
            </a:r>
          </a:p>
          <a:p>
            <a:r>
              <a:rPr lang="fr-FR" sz="1100" dirty="0">
                <a:solidFill>
                  <a:srgbClr val="262633"/>
                </a:solidFill>
                <a:latin typeface="Marianne"/>
              </a:rPr>
              <a:t>Une amélioration de la connaissance des parcours est attendue grâce à une information plus précise des apprentis et futurs apprentis sur les perspectives d’emploi et les débouchés après leur formation. Elle doit permettre une meilleure qualité de l’orientation et du projet professionnel, mesurable par le taux d’aboutissement des contrats d’apprentissage. </a:t>
            </a:r>
            <a:endParaRPr lang="fr-FR" sz="1100" b="1" dirty="0">
              <a:solidFill>
                <a:srgbClr val="262633"/>
              </a:solidFill>
              <a:latin typeface="Marianne"/>
            </a:endParaRPr>
          </a:p>
          <a:p>
            <a:r>
              <a:rPr lang="fr-FR" sz="1100" dirty="0">
                <a:solidFill>
                  <a:srgbClr val="262633"/>
                </a:solidFill>
                <a:latin typeface="Marianne"/>
              </a:rPr>
              <a:t>La solution permettra de mettre à disposition : </a:t>
            </a:r>
          </a:p>
          <a:p>
            <a:pPr marL="359410" lvl="2" indent="0">
              <a:buNone/>
            </a:pPr>
            <a:r>
              <a:rPr lang="fr-FR" sz="900" dirty="0">
                <a:solidFill>
                  <a:srgbClr val="0070C0"/>
                </a:solidFill>
                <a:latin typeface="Marianne"/>
              </a:rPr>
              <a:t>- Un tableau de bord pour visualiser les indicateurs</a:t>
            </a:r>
          </a:p>
          <a:p>
            <a:pPr marL="359410" lvl="2" indent="0">
              <a:buNone/>
            </a:pPr>
            <a:r>
              <a:rPr lang="fr-FR" sz="900" dirty="0">
                <a:solidFill>
                  <a:srgbClr val="0070C0"/>
                </a:solidFill>
                <a:latin typeface="Marianne"/>
              </a:rPr>
              <a:t>- Un algorithme pour prédire le taux de réussite d’un contrat d’apprentissage</a:t>
            </a:r>
          </a:p>
          <a:p>
            <a:r>
              <a:rPr lang="fr-FR" sz="1100" dirty="0">
                <a:solidFill>
                  <a:srgbClr val="262633"/>
                </a:solidFill>
                <a:latin typeface="Marianne"/>
              </a:rPr>
              <a:t>Les usagers visés sont : </a:t>
            </a:r>
          </a:p>
          <a:p>
            <a:pPr marL="359410" lvl="2" indent="0">
              <a:buNone/>
            </a:pPr>
            <a:r>
              <a:rPr lang="fr-FR" sz="900" dirty="0">
                <a:solidFill>
                  <a:srgbClr val="0070C0"/>
                </a:solidFill>
                <a:latin typeface="Marianne"/>
              </a:rPr>
              <a:t>OPCO et CFA lors de la validation d’un contrat d’apprentissage et pour un suivi sur leur périmètre</a:t>
            </a:r>
          </a:p>
          <a:p>
            <a:pPr marL="359410" lvl="2" indent="0">
              <a:buNone/>
            </a:pPr>
            <a:r>
              <a:rPr lang="fr-FR" sz="900" dirty="0">
                <a:solidFill>
                  <a:srgbClr val="0070C0"/>
                </a:solidFill>
                <a:latin typeface="Marianne"/>
              </a:rPr>
              <a:t>Apprentis et futurs apprentis afin de percevoir les perspectives de leur formation</a:t>
            </a:r>
          </a:p>
          <a:p>
            <a:pPr marL="359410" lvl="2" indent="0">
              <a:buNone/>
            </a:pPr>
            <a:r>
              <a:rPr lang="fr-FR" sz="900" dirty="0">
                <a:solidFill>
                  <a:srgbClr val="0070C0"/>
                </a:solidFill>
                <a:latin typeface="Marianne"/>
              </a:rPr>
              <a:t>DGEFP pour le pilotage national</a:t>
            </a:r>
          </a:p>
          <a:p>
            <a:r>
              <a:rPr lang="fr-FR" b="1" dirty="0">
                <a:solidFill>
                  <a:srgbClr val="262633"/>
                </a:solidFill>
                <a:latin typeface="Marianne"/>
              </a:rPr>
              <a:t>Ressources</a:t>
            </a:r>
          </a:p>
          <a:p>
            <a:r>
              <a:rPr lang="fr-FR" sz="1100" dirty="0">
                <a:solidFill>
                  <a:srgbClr val="262633"/>
                </a:solidFill>
                <a:latin typeface="Marianne"/>
              </a:rPr>
              <a:t>Lien vers la documentation du projet</a:t>
            </a:r>
          </a:p>
          <a:p>
            <a:r>
              <a:rPr lang="fr-FR" b="1" dirty="0">
                <a:solidFill>
                  <a:srgbClr val="262633"/>
                </a:solidFill>
                <a:latin typeface="Marianne"/>
              </a:rPr>
              <a:t>[Retours sur la qualité des données exploitées [</a:t>
            </a:r>
            <a:r>
              <a:rPr lang="fr-FR" dirty="0">
                <a:solidFill>
                  <a:srgbClr val="262633"/>
                </a:solidFill>
                <a:latin typeface="Marianne"/>
              </a:rPr>
              <a:t>Facultatif]</a:t>
            </a:r>
          </a:p>
          <a:p>
            <a:r>
              <a:rPr lang="fr-FR" sz="1100" dirty="0">
                <a:latin typeface="Marianne"/>
              </a:rPr>
              <a:t>La date de fin de contrat a été initialement envisagée comme critère de filtre mais elle ne s’est pas avérée fiable pour identifier un contrat rompu. En effet, certaines entreprises ne renseignent pas la date de fin de contrat réelle n’est pas toujours renseignée et la date de fin prévisionnelle n’est pas qualitative.. </a:t>
            </a:r>
          </a:p>
          <a:p>
            <a:endParaRPr lang="fr-FR" sz="1100" dirty="0">
              <a:solidFill>
                <a:srgbClr val="262633"/>
              </a:solidFill>
              <a:latin typeface="Marianne"/>
            </a:endParaRPr>
          </a:p>
          <a:p>
            <a:endParaRPr lang="fr-FR" sz="1100" dirty="0"/>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101316"/>
            <a:ext cx="8424614" cy="242951"/>
          </a:xfrm>
        </p:spPr>
        <p:txBody>
          <a:bodyPr/>
          <a:lstStyle/>
          <a:p>
            <a:r>
              <a:rPr lang="fr-FR"/>
              <a:t>2 - rendu final </a:t>
            </a: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p:txBody>
          <a:bodyPr/>
          <a:lstStyle/>
          <a:p>
            <a:r>
              <a:rPr lang="fr-FR"/>
              <a:t>Documentation des réalisations</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10" name="ZoneTexte 9">
            <a:extLst>
              <a:ext uri="{FF2B5EF4-FFF2-40B4-BE49-F238E27FC236}">
                <a16:creationId xmlns:a16="http://schemas.microsoft.com/office/drawing/2014/main" id="{590AE968-67CE-4B7A-A8C0-42812218A782}"/>
              </a:ext>
            </a:extLst>
          </p:cNvPr>
          <p:cNvSpPr txBox="1"/>
          <p:nvPr/>
        </p:nvSpPr>
        <p:spPr>
          <a:xfrm>
            <a:off x="5273749" y="680962"/>
            <a:ext cx="3870251" cy="461665"/>
          </a:xfrm>
          <a:prstGeom prst="rect">
            <a:avLst/>
          </a:prstGeom>
          <a:noFill/>
        </p:spPr>
        <p:txBody>
          <a:bodyPr wrap="square">
            <a:spAutoFit/>
          </a:bodyPr>
          <a:lstStyle/>
          <a:p>
            <a:r>
              <a:rPr lang="fr-FR" sz="1200">
                <a:solidFill>
                  <a:srgbClr val="262633"/>
                </a:solidFill>
              </a:rPr>
              <a:t>A renseigner ici  </a:t>
            </a:r>
            <a:r>
              <a:rPr lang="fr-FR" sz="1200">
                <a:solidFill>
                  <a:srgbClr val="262633"/>
                </a:solidFill>
                <a:sym typeface="Wingdings" panose="05000000000000000000" pitchFamily="2" charset="2"/>
              </a:rPr>
              <a:t> </a:t>
            </a:r>
            <a:r>
              <a:rPr lang="fr-FR" sz="1200" err="1">
                <a:hlinkClick r:id="rId2"/>
              </a:rPr>
              <a:t>XavierBechade</a:t>
            </a:r>
            <a:r>
              <a:rPr lang="fr-FR" sz="1200">
                <a:hlinkClick r:id="rId2"/>
              </a:rPr>
              <a:t>/hackathon-</a:t>
            </a:r>
            <a:r>
              <a:rPr lang="fr-FR" sz="1200" err="1">
                <a:hlinkClick r:id="rId2"/>
              </a:rPr>
              <a:t>dsn</a:t>
            </a:r>
            <a:r>
              <a:rPr lang="fr-FR" sz="1200">
                <a:hlinkClick r:id="rId2"/>
              </a:rPr>
              <a:t> (github.com)</a:t>
            </a:r>
            <a:endParaRPr lang="fr-FR" sz="1200"/>
          </a:p>
        </p:txBody>
      </p:sp>
      <p:sp>
        <p:nvSpPr>
          <p:cNvPr id="6" name="Espace réservé du pied de page 4">
            <a:extLst>
              <a:ext uri="{FF2B5EF4-FFF2-40B4-BE49-F238E27FC236}">
                <a16:creationId xmlns:a16="http://schemas.microsoft.com/office/drawing/2014/main" id="{C7F6486A-3BBF-EC02-9AB5-A0C3491A9706}"/>
              </a:ext>
            </a:extLst>
          </p:cNvPr>
          <p:cNvSpPr txBox="1">
            <a:spLocks/>
          </p:cNvSpPr>
          <p:nvPr/>
        </p:nvSpPr>
        <p:spPr>
          <a:xfrm>
            <a:off x="5253022" y="206792"/>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3068814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24</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359693" y="1394851"/>
            <a:ext cx="8064896" cy="3483285"/>
          </a:xfrm>
        </p:spPr>
        <p:txBody>
          <a:bodyPr/>
          <a:lstStyle/>
          <a:p>
            <a:r>
              <a:rPr lang="fr-FR" sz="1100" b="1" dirty="0">
                <a:latin typeface="Marianne"/>
              </a:rPr>
              <a:t>Le jeu de données Hackathon est une base </a:t>
            </a:r>
            <a:r>
              <a:rPr lang="fr-FR" sz="1100" b="1" dirty="0" err="1">
                <a:latin typeface="Marianne"/>
              </a:rPr>
              <a:t>PosgreSQL</a:t>
            </a:r>
            <a:r>
              <a:rPr lang="fr-FR" sz="1100" b="1" dirty="0">
                <a:latin typeface="Marianne"/>
              </a:rPr>
              <a:t> élaborée par le GIP-MDS à partir des données DSN .Elle porte sur 9 départements et une période de 5 ans (3 ans pour les rémunérations).  </a:t>
            </a:r>
            <a:endParaRPr lang="fr-FR" sz="1100" b="1" dirty="0"/>
          </a:p>
          <a:p>
            <a:endParaRPr lang="fr-FR" sz="600" b="1" dirty="0"/>
          </a:p>
          <a:p>
            <a:r>
              <a:rPr lang="fr-FR" sz="1100" b="1" dirty="0">
                <a:latin typeface="Marianne"/>
              </a:rPr>
              <a:t>La première étape consiste à créer des tables de travail (datamart) pour disposer de données directement utilisables pour l’analyse.  A l’issue de cette phase d’extraction SQL, les traitements ultérieurs sont effectués sur ce datamart. </a:t>
            </a:r>
            <a:endParaRPr lang="fr-FR" sz="1100" b="1" dirty="0"/>
          </a:p>
          <a:p>
            <a:endParaRPr lang="fr-FR" sz="600" b="1" dirty="0"/>
          </a:p>
          <a:p>
            <a:r>
              <a:rPr lang="fr-FR" sz="1100" b="1" dirty="0">
                <a:latin typeface="Marianne"/>
              </a:rPr>
              <a:t>1- Extraction des données concernant des contrats d’apprentissage (SQL)</a:t>
            </a:r>
            <a:endParaRPr lang="fr-FR" sz="1100" dirty="0">
              <a:latin typeface="Marianne"/>
            </a:endParaRPr>
          </a:p>
          <a:p>
            <a:pPr marL="263525" indent="-171450">
              <a:buFont typeface="Arial" panose="020B0604020202020204" pitchFamily="34" charset="0"/>
              <a:buChar char="•"/>
            </a:pPr>
            <a:r>
              <a:rPr lang="fr-FR" sz="1100" dirty="0">
                <a:latin typeface="Marianne"/>
              </a:rPr>
              <a:t>Sélection de lignes dans la table des contrats (DDATCONTRAT) où le </a:t>
            </a:r>
            <a:r>
              <a:rPr lang="fr-FR" sz="1100" i="1" dirty="0">
                <a:latin typeface="Marianne"/>
              </a:rPr>
              <a:t>dispositif de politique publique </a:t>
            </a:r>
            <a:r>
              <a:rPr lang="fr-FR" sz="1100" dirty="0">
                <a:latin typeface="Marianne"/>
              </a:rPr>
              <a:t>concerne un contrat d’apprentissage  (codes 64 et 65) </a:t>
            </a:r>
            <a:endParaRPr lang="fr-FR" sz="1100" dirty="0"/>
          </a:p>
          <a:p>
            <a:pPr marL="263525" indent="-171450">
              <a:buFont typeface="Arial" panose="020B0604020202020204" pitchFamily="34" charset="0"/>
              <a:buChar char="•"/>
            </a:pPr>
            <a:r>
              <a:rPr lang="fr-FR" sz="1100" dirty="0">
                <a:latin typeface="Marianne"/>
              </a:rPr>
              <a:t>Consolidation avec les données de l’employeur (DDATEMPLOYEUR), de l’apprenti (DDATASSURE).</a:t>
            </a:r>
          </a:p>
          <a:p>
            <a:pPr marL="263525" indent="-171450">
              <a:buFont typeface="Arial" panose="020B0604020202020204" pitchFamily="34" charset="0"/>
              <a:buChar char="•"/>
            </a:pPr>
            <a:r>
              <a:rPr lang="fr-FR" sz="1100" b="1" dirty="0">
                <a:latin typeface="Marianne"/>
              </a:rPr>
              <a:t>392 136 déclarations DSN </a:t>
            </a:r>
            <a:r>
              <a:rPr lang="fr-FR" sz="1100" dirty="0">
                <a:latin typeface="Marianne"/>
              </a:rPr>
              <a:t>sont extraites de la base de données du Hackathon. </a:t>
            </a:r>
            <a:endParaRPr lang="fr-FR" sz="1100" dirty="0"/>
          </a:p>
          <a:p>
            <a:pPr marL="263525" indent="-171450">
              <a:buFont typeface="Arial" panose="020B0604020202020204" pitchFamily="34" charset="0"/>
              <a:buChar char="•"/>
            </a:pPr>
            <a:endParaRPr lang="fr-FR" sz="1100" dirty="0"/>
          </a:p>
          <a:p>
            <a:r>
              <a:rPr lang="fr-FR" sz="1100" b="1" dirty="0">
                <a:latin typeface="Marianne"/>
              </a:rPr>
              <a:t>2 – Regroupements des contrats (SQL)</a:t>
            </a:r>
            <a:endParaRPr lang="fr-FR" sz="1100" dirty="0">
              <a:latin typeface="Marianne"/>
            </a:endParaRPr>
          </a:p>
          <a:p>
            <a:pPr marL="263525" indent="-171450">
              <a:buFont typeface="Arial" panose="020B0604020202020204" pitchFamily="34" charset="0"/>
              <a:buChar char="•"/>
            </a:pPr>
            <a:r>
              <a:rPr lang="fr-FR" sz="1100" dirty="0">
                <a:latin typeface="Marianne"/>
              </a:rPr>
              <a:t>Un même contrat est présent dans plusieurs déclarations mensuelles, et la dernière déclaration doit être conservée. </a:t>
            </a:r>
            <a:endParaRPr lang="fr-FR" sz="1100" dirty="0"/>
          </a:p>
          <a:p>
            <a:pPr marL="263525" indent="-171450">
              <a:buFont typeface="Arial" panose="020B0604020202020204" pitchFamily="34" charset="0"/>
              <a:buChar char="•"/>
            </a:pPr>
            <a:r>
              <a:rPr lang="fr-FR" sz="1100" b="1" dirty="0">
                <a:latin typeface="Marianne"/>
              </a:rPr>
              <a:t>81 411 contrats d’apprentissage </a:t>
            </a:r>
            <a:r>
              <a:rPr lang="fr-FR" sz="1100" dirty="0">
                <a:latin typeface="Marianne"/>
              </a:rPr>
              <a:t>sont identifiés</a:t>
            </a:r>
          </a:p>
          <a:p>
            <a:endParaRPr lang="fr-FR" sz="1100" dirty="0"/>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24099" y="1101316"/>
            <a:ext cx="8424614" cy="242951"/>
          </a:xfrm>
        </p:spPr>
        <p:txBody>
          <a:bodyPr/>
          <a:lstStyle/>
          <a:p>
            <a:r>
              <a:rPr lang="fr-FR"/>
              <a:t>3  - Préparation des données</a:t>
            </a: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p:txBody>
          <a:bodyPr/>
          <a:lstStyle/>
          <a:p>
            <a:r>
              <a:rPr lang="fr-FR"/>
              <a:t>Principes de réalisations</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pic>
        <p:nvPicPr>
          <p:cNvPr id="6" name="Image 5">
            <a:extLst>
              <a:ext uri="{FF2B5EF4-FFF2-40B4-BE49-F238E27FC236}">
                <a16:creationId xmlns:a16="http://schemas.microsoft.com/office/drawing/2014/main" id="{668E96FD-38CB-047D-2FD7-64C5A047B813}"/>
              </a:ext>
            </a:extLst>
          </p:cNvPr>
          <p:cNvPicPr>
            <a:picLocks noChangeAspect="1"/>
          </p:cNvPicPr>
          <p:nvPr/>
        </p:nvPicPr>
        <p:blipFill rotWithShape="1">
          <a:blip r:embed="rId2"/>
          <a:srcRect b="17379"/>
          <a:stretch/>
        </p:blipFill>
        <p:spPr>
          <a:xfrm>
            <a:off x="6412799" y="475401"/>
            <a:ext cx="1236979" cy="869054"/>
          </a:xfrm>
          <a:prstGeom prst="rect">
            <a:avLst/>
          </a:prstGeom>
          <a:effectLst/>
        </p:spPr>
      </p:pic>
      <p:sp>
        <p:nvSpPr>
          <p:cNvPr id="9" name="Espace réservé du pied de page 4">
            <a:extLst>
              <a:ext uri="{FF2B5EF4-FFF2-40B4-BE49-F238E27FC236}">
                <a16:creationId xmlns:a16="http://schemas.microsoft.com/office/drawing/2014/main" id="{6F46227B-5658-CAC5-2F40-972DCD5A0972}"/>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3550990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6A51BA92-606A-B2E6-1AF4-3796F1180CAE}"/>
              </a:ext>
            </a:extLst>
          </p:cNvPr>
          <p:cNvPicPr>
            <a:picLocks noChangeAspect="1"/>
          </p:cNvPicPr>
          <p:nvPr/>
        </p:nvPicPr>
        <p:blipFill>
          <a:blip r:embed="rId2"/>
          <a:stretch>
            <a:fillRect/>
          </a:stretch>
        </p:blipFill>
        <p:spPr>
          <a:xfrm>
            <a:off x="6876641" y="496751"/>
            <a:ext cx="2267359" cy="995666"/>
          </a:xfrm>
          <a:prstGeom prst="rect">
            <a:avLst/>
          </a:prstGeom>
        </p:spPr>
      </p:pic>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3</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250478" y="1703710"/>
            <a:ext cx="8479185" cy="2740859"/>
          </a:xfrm>
        </p:spPr>
        <p:txBody>
          <a:bodyPr/>
          <a:lstStyle/>
          <a:p>
            <a:r>
              <a:rPr lang="fr-FR" sz="1800" i="0" dirty="0">
                <a:solidFill>
                  <a:srgbClr val="262633"/>
                </a:solidFill>
                <a:effectLst/>
                <a:latin typeface="Marianne"/>
              </a:rPr>
              <a:t>En France, le nombre d’apprentis continue de progresser autant dans le secteur public que privé. </a:t>
            </a:r>
          </a:p>
          <a:p>
            <a:br>
              <a:rPr lang="fr-FR" sz="1800" dirty="0">
                <a:solidFill>
                  <a:srgbClr val="262633"/>
                </a:solidFill>
                <a:latin typeface="Marianne"/>
              </a:rPr>
            </a:br>
            <a:r>
              <a:rPr lang="fr-FR" sz="1800" dirty="0">
                <a:solidFill>
                  <a:srgbClr val="0070C0"/>
                </a:solidFill>
                <a:latin typeface="Marianne"/>
              </a:rPr>
              <a:t>L’apprentissage</a:t>
            </a:r>
            <a:r>
              <a:rPr lang="fr-FR" sz="1800" i="0" dirty="0">
                <a:solidFill>
                  <a:srgbClr val="0070C0"/>
                </a:solidFill>
                <a:effectLst/>
                <a:latin typeface="Marianne"/>
              </a:rPr>
              <a:t> est un tremplin pour s’insérer dans le monde du travail</a:t>
            </a:r>
            <a:r>
              <a:rPr lang="fr-FR" sz="1800" i="0" dirty="0">
                <a:solidFill>
                  <a:srgbClr val="262633"/>
                </a:solidFill>
                <a:effectLst/>
                <a:latin typeface="Marianne"/>
              </a:rPr>
              <a:t>, il donne accès à de nombreux métiers dans des secteurs très variés.</a:t>
            </a:r>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142627"/>
            <a:ext cx="8424614" cy="242951"/>
          </a:xfrm>
        </p:spPr>
        <p:txBody>
          <a:bodyPr/>
          <a:lstStyle/>
          <a:p>
            <a:r>
              <a:rPr lang="fr-FR" dirty="0"/>
              <a:t>Des opportunités ouvertes par l’apprentissage</a:t>
            </a:r>
          </a:p>
          <a:p>
            <a:endParaRPr lang="fr-FR" dirty="0"/>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a:xfrm>
            <a:off x="323851" y="685474"/>
            <a:ext cx="4248150" cy="534645"/>
          </a:xfrm>
        </p:spPr>
        <p:txBody>
          <a:bodyPr/>
          <a:lstStyle/>
          <a:p>
            <a:r>
              <a:rPr lang="fr-FR" dirty="0"/>
              <a:t>Trajectoire apprentissage </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2340262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6A51BA92-606A-B2E6-1AF4-3796F1180CAE}"/>
              </a:ext>
            </a:extLst>
          </p:cNvPr>
          <p:cNvPicPr>
            <a:picLocks noChangeAspect="1"/>
          </p:cNvPicPr>
          <p:nvPr/>
        </p:nvPicPr>
        <p:blipFill>
          <a:blip r:embed="rId2"/>
          <a:stretch>
            <a:fillRect/>
          </a:stretch>
        </p:blipFill>
        <p:spPr>
          <a:xfrm>
            <a:off x="6876641" y="496751"/>
            <a:ext cx="2267359" cy="995666"/>
          </a:xfrm>
          <a:prstGeom prst="rect">
            <a:avLst/>
          </a:prstGeom>
        </p:spPr>
      </p:pic>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4</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250478" y="2560175"/>
            <a:ext cx="8479185" cy="1872819"/>
          </a:xfrm>
        </p:spPr>
        <p:txBody>
          <a:bodyPr/>
          <a:lstStyle/>
          <a:p>
            <a:r>
              <a:rPr lang="fr-FR" sz="1800" dirty="0">
                <a:solidFill>
                  <a:srgbClr val="262633"/>
                </a:solidFill>
                <a:latin typeface="Marianne"/>
              </a:rPr>
              <a:t>Les choix de secteurs et d’entreprises sont complexes et </a:t>
            </a:r>
            <a:r>
              <a:rPr lang="fr-FR" sz="1800" dirty="0">
                <a:solidFill>
                  <a:srgbClr val="0070C0"/>
                </a:solidFill>
                <a:latin typeface="Marianne"/>
              </a:rPr>
              <a:t>de nombreux contrats d’apprentissage ne sont pas menés à terme</a:t>
            </a:r>
            <a:r>
              <a:rPr lang="fr-FR" sz="1800" dirty="0">
                <a:solidFill>
                  <a:srgbClr val="262633"/>
                </a:solidFill>
                <a:latin typeface="Marianne"/>
              </a:rPr>
              <a:t>. </a:t>
            </a:r>
            <a:endParaRPr lang="fr-FR" sz="1800" dirty="0">
              <a:solidFill>
                <a:srgbClr val="262633"/>
              </a:solidFill>
            </a:endParaRPr>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142627"/>
            <a:ext cx="6388348" cy="1137586"/>
          </a:xfrm>
        </p:spPr>
        <p:txBody>
          <a:bodyPr/>
          <a:lstStyle/>
          <a:p>
            <a:r>
              <a:rPr lang="fr-FR" dirty="0"/>
              <a:t>... avec des enjeux forts de politique publique et un besoin d’information pour l’orientation et le choix des filières</a:t>
            </a:r>
          </a:p>
          <a:p>
            <a:endParaRPr lang="fr-FR" sz="1600" dirty="0"/>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a:xfrm>
            <a:off x="323851" y="685474"/>
            <a:ext cx="4248150" cy="534645"/>
          </a:xfrm>
        </p:spPr>
        <p:txBody>
          <a:bodyPr/>
          <a:lstStyle/>
          <a:p>
            <a:r>
              <a:rPr lang="fr-FR" dirty="0"/>
              <a:t>Trajectoire apprentissage </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24697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6A51BA92-606A-B2E6-1AF4-3796F1180CAE}"/>
              </a:ext>
            </a:extLst>
          </p:cNvPr>
          <p:cNvPicPr>
            <a:picLocks noChangeAspect="1"/>
          </p:cNvPicPr>
          <p:nvPr/>
        </p:nvPicPr>
        <p:blipFill rotWithShape="1">
          <a:blip r:embed="rId2"/>
          <a:srcRect l="48440"/>
          <a:stretch/>
        </p:blipFill>
        <p:spPr>
          <a:xfrm>
            <a:off x="81023" y="1399081"/>
            <a:ext cx="1169043" cy="995666"/>
          </a:xfrm>
          <a:prstGeom prst="rect">
            <a:avLst/>
          </a:prstGeom>
        </p:spPr>
      </p:pic>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5</a:t>
            </a:fld>
            <a:endParaRPr lang="fr-FR"/>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142627"/>
            <a:ext cx="8424614" cy="242951"/>
          </a:xfrm>
        </p:spPr>
        <p:txBody>
          <a:bodyPr/>
          <a:lstStyle/>
          <a:p>
            <a:r>
              <a:rPr lang="fr-FR" dirty="0"/>
              <a:t>.. et un défi </a:t>
            </a: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a:xfrm>
            <a:off x="323851" y="685474"/>
            <a:ext cx="4248150" cy="534645"/>
          </a:xfrm>
        </p:spPr>
        <p:txBody>
          <a:bodyPr/>
          <a:lstStyle/>
          <a:p>
            <a:r>
              <a:rPr lang="fr-FR" dirty="0"/>
              <a:t>Trajectoire apprentissage </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
        <p:nvSpPr>
          <p:cNvPr id="6" name="Espace réservé du texte 2">
            <a:extLst>
              <a:ext uri="{FF2B5EF4-FFF2-40B4-BE49-F238E27FC236}">
                <a16:creationId xmlns:a16="http://schemas.microsoft.com/office/drawing/2014/main" id="{36B79C4B-087F-C073-DB6C-0DC66DB0263B}"/>
              </a:ext>
            </a:extLst>
          </p:cNvPr>
          <p:cNvSpPr txBox="1">
            <a:spLocks/>
          </p:cNvSpPr>
          <p:nvPr/>
        </p:nvSpPr>
        <p:spPr bwMode="gray">
          <a:xfrm>
            <a:off x="1250065" y="1453096"/>
            <a:ext cx="7696287" cy="120119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txBody>
          <a:bodyPr vert="horz" lIns="0" tIns="0" rIns="0" bIns="0" rtlCol="0" anchor="t" anchorCtr="0">
            <a:noAutofit/>
          </a:bodyPr>
          <a:lstStyle>
            <a:lvl1pPr marL="92075" indent="0" algn="l" defTabSz="914400" rtl="0" eaLnBrk="1" latinLnBrk="0" hangingPunct="1">
              <a:lnSpc>
                <a:spcPct val="100000"/>
              </a:lnSpc>
              <a:spcBef>
                <a:spcPts val="0"/>
              </a:spcBef>
              <a:spcAft>
                <a:spcPts val="500"/>
              </a:spcAft>
              <a:buFont typeface="Arial" pitchFamily="34" charset="0"/>
              <a:buNone/>
              <a:tabLst/>
              <a:defRPr sz="1400" b="0" kern="1200">
                <a:solidFill>
                  <a:schemeClr val="tx1"/>
                </a:solidFill>
                <a:latin typeface="Marianne" panose="02000000000000000000" pitchFamily="2" charset="0"/>
                <a:ea typeface="+mn-ea"/>
                <a:cs typeface="+mn-cs"/>
              </a:defRPr>
            </a:lvl1pPr>
            <a:lvl2pPr marL="351450" indent="-171450" algn="l" defTabSz="914400" rtl="0" eaLnBrk="1" latinLnBrk="0" hangingPunct="1">
              <a:lnSpc>
                <a:spcPct val="100000"/>
              </a:lnSpc>
              <a:spcBef>
                <a:spcPts val="600"/>
              </a:spcBef>
              <a:spcAft>
                <a:spcPts val="600"/>
              </a:spcAft>
              <a:buSzPct val="100000"/>
              <a:buFont typeface="Arial" panose="020B0604020202020204" pitchFamily="34" charset="0"/>
              <a:buChar char="•"/>
              <a:defRPr sz="1200" kern="1200">
                <a:solidFill>
                  <a:schemeClr val="tx1"/>
                </a:solidFill>
                <a:latin typeface="Marianne" panose="02000000000000000000" pitchFamily="2" charset="0"/>
                <a:ea typeface="+mn-ea"/>
                <a:cs typeface="+mn-cs"/>
              </a:defRPr>
            </a:lvl2pPr>
            <a:lvl3pPr marL="531450" indent="-171450" algn="l" defTabSz="914400" rtl="0" eaLnBrk="1" latinLnBrk="0" hangingPunct="1">
              <a:lnSpc>
                <a:spcPct val="100000"/>
              </a:lnSpc>
              <a:spcBef>
                <a:spcPts val="100"/>
              </a:spcBef>
              <a:spcAft>
                <a:spcPts val="100"/>
              </a:spcAft>
              <a:buSzPct val="100000"/>
              <a:buFont typeface="Wingdings" pitchFamily="2" charset="2"/>
              <a:buChar char="§"/>
              <a:defRPr sz="1000" kern="1200" baseline="0">
                <a:solidFill>
                  <a:schemeClr val="tx1"/>
                </a:solidFill>
                <a:latin typeface="Marianne" panose="02000000000000000000" pitchFamily="2" charset="0"/>
                <a:ea typeface="+mn-ea"/>
                <a:cs typeface="+mn-cs"/>
              </a:defRPr>
            </a:lvl3pPr>
            <a:lvl4pPr marL="711450" indent="-171450" algn="l" defTabSz="914400" rtl="0" eaLnBrk="1" latinLnBrk="0" hangingPunct="1">
              <a:lnSpc>
                <a:spcPct val="100000"/>
              </a:lnSpc>
              <a:spcBef>
                <a:spcPts val="100"/>
              </a:spcBef>
              <a:spcAft>
                <a:spcPts val="100"/>
              </a:spcAft>
              <a:buSzPct val="100000"/>
              <a:buFont typeface="Arial" panose="020B0604020202020204" pitchFamily="34" charset="0"/>
              <a:buChar char="•"/>
              <a:defRPr sz="800" kern="1200">
                <a:solidFill>
                  <a:schemeClr val="tx1"/>
                </a:solidFill>
                <a:latin typeface="Marianne" panose="02000000000000000000" pitchFamily="2" charset="0"/>
                <a:ea typeface="+mn-ea"/>
                <a:cs typeface="+mn-cs"/>
              </a:defRPr>
            </a:lvl4pPr>
            <a:lvl5pPr marL="927450" indent="-171450" algn="l" defTabSz="914400" rtl="0" eaLnBrk="1" latinLnBrk="0" hangingPunct="1">
              <a:lnSpc>
                <a:spcPct val="100000"/>
              </a:lnSpc>
              <a:spcBef>
                <a:spcPts val="100"/>
              </a:spcBef>
              <a:spcAft>
                <a:spcPts val="100"/>
              </a:spcAft>
              <a:buSzPct val="100000"/>
              <a:buFont typeface="Wingdings" pitchFamily="2" charset="2"/>
              <a:buChar char="§"/>
              <a:defRPr sz="700" kern="1200">
                <a:solidFill>
                  <a:schemeClr val="tx1"/>
                </a:solidFill>
                <a:latin typeface="Marianne" panose="02000000000000000000"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u="sng" dirty="0">
                <a:solidFill>
                  <a:srgbClr val="262633"/>
                </a:solidFill>
                <a:latin typeface="Marianne"/>
              </a:rPr>
              <a:t>Mieux répondre aux besoins d’information des apprentis et futurs apprentis </a:t>
            </a:r>
          </a:p>
          <a:p>
            <a:r>
              <a:rPr lang="fr-FR" dirty="0">
                <a:solidFill>
                  <a:srgbClr val="262633"/>
                </a:solidFill>
                <a:latin typeface="Marianne"/>
              </a:rPr>
              <a:t>L’objectif du projet « trajectoire apprentissage » est d’exploiter les données contractuelles de la DSN pour </a:t>
            </a:r>
            <a:r>
              <a:rPr lang="fr-FR" b="1" dirty="0">
                <a:solidFill>
                  <a:srgbClr val="262633"/>
                </a:solidFill>
                <a:latin typeface="Marianne"/>
              </a:rPr>
              <a:t>fournir des indicateurs fins sur les perspectives d’emploi et les débouchés à l’issue d’un contrat d’apprentissage </a:t>
            </a:r>
            <a:r>
              <a:rPr lang="fr-FR" dirty="0">
                <a:solidFill>
                  <a:srgbClr val="262633"/>
                </a:solidFill>
                <a:latin typeface="Marianne"/>
              </a:rPr>
              <a:t>(typologie des contrats à l’issue, poursuite dans l’entreprise ou dans le secteur d’activité, etc..).</a:t>
            </a:r>
            <a:endParaRPr lang="fr-FR" dirty="0">
              <a:solidFill>
                <a:srgbClr val="262633"/>
              </a:solidFill>
            </a:endParaRPr>
          </a:p>
        </p:txBody>
      </p:sp>
      <p:sp>
        <p:nvSpPr>
          <p:cNvPr id="11" name="Espace réservé du texte 2">
            <a:extLst>
              <a:ext uri="{FF2B5EF4-FFF2-40B4-BE49-F238E27FC236}">
                <a16:creationId xmlns:a16="http://schemas.microsoft.com/office/drawing/2014/main" id="{DA211930-87F0-A535-155F-8924A97CDE62}"/>
              </a:ext>
            </a:extLst>
          </p:cNvPr>
          <p:cNvSpPr txBox="1">
            <a:spLocks/>
          </p:cNvSpPr>
          <p:nvPr/>
        </p:nvSpPr>
        <p:spPr bwMode="gray">
          <a:xfrm>
            <a:off x="3831218" y="2819747"/>
            <a:ext cx="5115134" cy="2362252"/>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100000" t="100000"/>
            </a:path>
            <a:tileRect r="-100000" b="-100000"/>
          </a:gradFill>
        </p:spPr>
        <p:txBody>
          <a:bodyPr vert="horz" lIns="0" tIns="0" rIns="0" bIns="0" rtlCol="0" anchor="t" anchorCtr="0">
            <a:noAutofit/>
          </a:bodyPr>
          <a:lstStyle>
            <a:lvl1pPr marL="92075" indent="0" algn="l" defTabSz="914400" rtl="0" eaLnBrk="1" latinLnBrk="0" hangingPunct="1">
              <a:lnSpc>
                <a:spcPct val="100000"/>
              </a:lnSpc>
              <a:spcBef>
                <a:spcPts val="0"/>
              </a:spcBef>
              <a:spcAft>
                <a:spcPts val="500"/>
              </a:spcAft>
              <a:buFont typeface="Arial" pitchFamily="34" charset="0"/>
              <a:buNone/>
              <a:tabLst/>
              <a:defRPr sz="1400" b="0" kern="1200">
                <a:solidFill>
                  <a:schemeClr val="tx1"/>
                </a:solidFill>
                <a:latin typeface="Marianne" panose="02000000000000000000" pitchFamily="2" charset="0"/>
                <a:ea typeface="+mn-ea"/>
                <a:cs typeface="+mn-cs"/>
              </a:defRPr>
            </a:lvl1pPr>
            <a:lvl2pPr marL="351450" indent="-171450" algn="l" defTabSz="914400" rtl="0" eaLnBrk="1" latinLnBrk="0" hangingPunct="1">
              <a:lnSpc>
                <a:spcPct val="100000"/>
              </a:lnSpc>
              <a:spcBef>
                <a:spcPts val="600"/>
              </a:spcBef>
              <a:spcAft>
                <a:spcPts val="600"/>
              </a:spcAft>
              <a:buSzPct val="100000"/>
              <a:buFont typeface="Arial" panose="020B0604020202020204" pitchFamily="34" charset="0"/>
              <a:buChar char="•"/>
              <a:defRPr sz="1200" kern="1200">
                <a:solidFill>
                  <a:schemeClr val="tx1"/>
                </a:solidFill>
                <a:latin typeface="Marianne" panose="02000000000000000000" pitchFamily="2" charset="0"/>
                <a:ea typeface="+mn-ea"/>
                <a:cs typeface="+mn-cs"/>
              </a:defRPr>
            </a:lvl2pPr>
            <a:lvl3pPr marL="531450" indent="-171450" algn="l" defTabSz="914400" rtl="0" eaLnBrk="1" latinLnBrk="0" hangingPunct="1">
              <a:lnSpc>
                <a:spcPct val="100000"/>
              </a:lnSpc>
              <a:spcBef>
                <a:spcPts val="100"/>
              </a:spcBef>
              <a:spcAft>
                <a:spcPts val="100"/>
              </a:spcAft>
              <a:buSzPct val="100000"/>
              <a:buFont typeface="Wingdings" pitchFamily="2" charset="2"/>
              <a:buChar char="§"/>
              <a:defRPr sz="1000" kern="1200" baseline="0">
                <a:solidFill>
                  <a:schemeClr val="tx1"/>
                </a:solidFill>
                <a:latin typeface="Marianne" panose="02000000000000000000" pitchFamily="2" charset="0"/>
                <a:ea typeface="+mn-ea"/>
                <a:cs typeface="+mn-cs"/>
              </a:defRPr>
            </a:lvl3pPr>
            <a:lvl4pPr marL="711450" indent="-171450" algn="l" defTabSz="914400" rtl="0" eaLnBrk="1" latinLnBrk="0" hangingPunct="1">
              <a:lnSpc>
                <a:spcPct val="100000"/>
              </a:lnSpc>
              <a:spcBef>
                <a:spcPts val="100"/>
              </a:spcBef>
              <a:spcAft>
                <a:spcPts val="100"/>
              </a:spcAft>
              <a:buSzPct val="100000"/>
              <a:buFont typeface="Arial" panose="020B0604020202020204" pitchFamily="34" charset="0"/>
              <a:buChar char="•"/>
              <a:defRPr sz="800" kern="1200">
                <a:solidFill>
                  <a:schemeClr val="tx1"/>
                </a:solidFill>
                <a:latin typeface="Marianne" panose="02000000000000000000" pitchFamily="2" charset="0"/>
                <a:ea typeface="+mn-ea"/>
                <a:cs typeface="+mn-cs"/>
              </a:defRPr>
            </a:lvl4pPr>
            <a:lvl5pPr marL="927450" indent="-171450" algn="l" defTabSz="914400" rtl="0" eaLnBrk="1" latinLnBrk="0" hangingPunct="1">
              <a:lnSpc>
                <a:spcPct val="100000"/>
              </a:lnSpc>
              <a:spcBef>
                <a:spcPts val="100"/>
              </a:spcBef>
              <a:spcAft>
                <a:spcPts val="100"/>
              </a:spcAft>
              <a:buSzPct val="100000"/>
              <a:buFont typeface="Wingdings" pitchFamily="2" charset="2"/>
              <a:buChar char="§"/>
              <a:defRPr sz="700" kern="1200">
                <a:solidFill>
                  <a:schemeClr val="tx1"/>
                </a:solidFill>
                <a:latin typeface="Marianne" panose="02000000000000000000"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u="sng" dirty="0">
                <a:solidFill>
                  <a:srgbClr val="262633"/>
                </a:solidFill>
              </a:rPr>
              <a:t>Pour qui ?</a:t>
            </a:r>
          </a:p>
          <a:p>
            <a:pPr marL="263525" indent="-171450">
              <a:spcAft>
                <a:spcPts val="0"/>
              </a:spcAft>
              <a:buFont typeface="Arial" panose="020B0604020202020204" pitchFamily="34" charset="0"/>
              <a:buChar char="•"/>
            </a:pPr>
            <a:r>
              <a:rPr lang="fr-FR" dirty="0">
                <a:solidFill>
                  <a:srgbClr val="262633"/>
                </a:solidFill>
              </a:rPr>
              <a:t>la </a:t>
            </a:r>
            <a:r>
              <a:rPr lang="fr-FR" b="1" dirty="0">
                <a:solidFill>
                  <a:srgbClr val="262633"/>
                </a:solidFill>
              </a:rPr>
              <a:t>DGEFP, </a:t>
            </a:r>
            <a:r>
              <a:rPr lang="fr-FR" dirty="0">
                <a:solidFill>
                  <a:srgbClr val="262633"/>
                </a:solidFill>
              </a:rPr>
              <a:t>qui conçoit et pilote le dispositif, afin de pouvoir partager de l’information sur ces sites institutionnels, auprès de ses services déconcentrés et optimiser les aides versées aux entreprises,</a:t>
            </a:r>
          </a:p>
          <a:p>
            <a:pPr marL="263525" indent="-171450">
              <a:buFont typeface="Arial" panose="020B0604020202020204" pitchFamily="34" charset="0"/>
              <a:buChar char="•"/>
            </a:pPr>
            <a:r>
              <a:rPr lang="fr-FR" dirty="0">
                <a:solidFill>
                  <a:srgbClr val="262633"/>
                </a:solidFill>
              </a:rPr>
              <a:t>les </a:t>
            </a:r>
            <a:r>
              <a:rPr lang="fr-FR" b="1" dirty="0">
                <a:solidFill>
                  <a:srgbClr val="262633"/>
                </a:solidFill>
              </a:rPr>
              <a:t>CFA </a:t>
            </a:r>
            <a:r>
              <a:rPr lang="fr-FR" dirty="0">
                <a:solidFill>
                  <a:srgbClr val="262633"/>
                </a:solidFill>
              </a:rPr>
              <a:t>qui pourront ainsi orienter les </a:t>
            </a:r>
            <a:r>
              <a:rPr lang="fr-FR" b="1" dirty="0">
                <a:solidFill>
                  <a:srgbClr val="262633"/>
                </a:solidFill>
              </a:rPr>
              <a:t>jeunes</a:t>
            </a:r>
            <a:r>
              <a:rPr lang="fr-FR" dirty="0">
                <a:solidFill>
                  <a:srgbClr val="262633"/>
                </a:solidFill>
              </a:rPr>
              <a:t> vers une formation ou une entreprise plus porteuses</a:t>
            </a:r>
          </a:p>
          <a:p>
            <a:pPr marL="263525" indent="-171450">
              <a:buFont typeface="Arial" panose="020B0604020202020204" pitchFamily="34" charset="0"/>
              <a:buChar char="•"/>
            </a:pPr>
            <a:r>
              <a:rPr lang="fr-FR" dirty="0">
                <a:solidFill>
                  <a:srgbClr val="262633"/>
                </a:solidFill>
              </a:rPr>
              <a:t>les </a:t>
            </a:r>
            <a:r>
              <a:rPr lang="fr-FR" b="1" dirty="0" err="1">
                <a:solidFill>
                  <a:srgbClr val="262633"/>
                </a:solidFill>
              </a:rPr>
              <a:t>OPCO</a:t>
            </a:r>
            <a:r>
              <a:rPr lang="fr-FR" b="1" i="1" dirty="0" err="1">
                <a:solidFill>
                  <a:srgbClr val="262633"/>
                </a:solidFill>
              </a:rPr>
              <a:t>s</a:t>
            </a:r>
            <a:r>
              <a:rPr lang="fr-FR" b="1" dirty="0">
                <a:solidFill>
                  <a:srgbClr val="262633"/>
                </a:solidFill>
              </a:rPr>
              <a:t> </a:t>
            </a:r>
            <a:r>
              <a:rPr lang="fr-FR" dirty="0">
                <a:solidFill>
                  <a:srgbClr val="262633"/>
                </a:solidFill>
              </a:rPr>
              <a:t>(opérateurs de compétences) qui pourront encourager leurs </a:t>
            </a:r>
            <a:r>
              <a:rPr lang="fr-FR" b="1" dirty="0">
                <a:solidFill>
                  <a:srgbClr val="262633"/>
                </a:solidFill>
              </a:rPr>
              <a:t>entreprises</a:t>
            </a:r>
            <a:r>
              <a:rPr lang="fr-FR" dirty="0">
                <a:solidFill>
                  <a:srgbClr val="262633"/>
                </a:solidFill>
              </a:rPr>
              <a:t> adhérentes à poursuivre ou développer leur effort concernant l’apprentissage. </a:t>
            </a:r>
          </a:p>
        </p:txBody>
      </p:sp>
      <p:grpSp>
        <p:nvGrpSpPr>
          <p:cNvPr id="16" name="Groupe 15">
            <a:extLst>
              <a:ext uri="{FF2B5EF4-FFF2-40B4-BE49-F238E27FC236}">
                <a16:creationId xmlns:a16="http://schemas.microsoft.com/office/drawing/2014/main" id="{2386AEF2-39D8-B92E-DFD7-438E38ADD34C}"/>
              </a:ext>
            </a:extLst>
          </p:cNvPr>
          <p:cNvGrpSpPr/>
          <p:nvPr/>
        </p:nvGrpSpPr>
        <p:grpSpPr>
          <a:xfrm>
            <a:off x="323851" y="2819747"/>
            <a:ext cx="3280069" cy="1664031"/>
            <a:chOff x="-117645" y="3133209"/>
            <a:chExt cx="3280069" cy="1664031"/>
          </a:xfrm>
        </p:grpSpPr>
        <p:sp>
          <p:nvSpPr>
            <p:cNvPr id="3" name="Espace réservé du texte 2">
              <a:extLst>
                <a:ext uri="{FF2B5EF4-FFF2-40B4-BE49-F238E27FC236}">
                  <a16:creationId xmlns:a16="http://schemas.microsoft.com/office/drawing/2014/main" id="{C6D7C37E-1E92-CF86-061D-D67A4D9C8BDA}"/>
                </a:ext>
              </a:extLst>
            </p:cNvPr>
            <p:cNvSpPr txBox="1">
              <a:spLocks/>
            </p:cNvSpPr>
            <p:nvPr/>
          </p:nvSpPr>
          <p:spPr bwMode="gray">
            <a:xfrm>
              <a:off x="780575" y="3133209"/>
              <a:ext cx="2381849" cy="1664031"/>
            </a:xfrm>
            <a:prstGeom prst="rect">
              <a:avLst/>
            </a:prstGeom>
            <a:gradFill flip="none" rotWithShape="1">
              <a:gsLst>
                <a:gs pos="0">
                  <a:schemeClr val="accent3">
                    <a:lumMod val="40000"/>
                    <a:lumOff val="60000"/>
                    <a:shade val="30000"/>
                    <a:satMod val="115000"/>
                  </a:schemeClr>
                </a:gs>
                <a:gs pos="50000">
                  <a:schemeClr val="accent3">
                    <a:lumMod val="40000"/>
                    <a:lumOff val="60000"/>
                    <a:shade val="67500"/>
                    <a:satMod val="115000"/>
                  </a:schemeClr>
                </a:gs>
                <a:gs pos="100000">
                  <a:schemeClr val="accent3">
                    <a:lumMod val="40000"/>
                    <a:lumOff val="60000"/>
                    <a:shade val="100000"/>
                    <a:satMod val="115000"/>
                  </a:schemeClr>
                </a:gs>
              </a:gsLst>
              <a:lin ang="13500000" scaled="1"/>
              <a:tileRect/>
            </a:gradFill>
          </p:spPr>
          <p:txBody>
            <a:bodyPr vert="horz" lIns="0" tIns="0" rIns="0" bIns="0" rtlCol="0" anchor="t" anchorCtr="0">
              <a:noAutofit/>
            </a:bodyPr>
            <a:lstStyle>
              <a:lvl1pPr marL="92075" indent="0" algn="l" defTabSz="914400" rtl="0" eaLnBrk="1" latinLnBrk="0" hangingPunct="1">
                <a:lnSpc>
                  <a:spcPct val="100000"/>
                </a:lnSpc>
                <a:spcBef>
                  <a:spcPts val="0"/>
                </a:spcBef>
                <a:spcAft>
                  <a:spcPts val="500"/>
                </a:spcAft>
                <a:buFont typeface="Arial" pitchFamily="34" charset="0"/>
                <a:buNone/>
                <a:tabLst/>
                <a:defRPr sz="1400" b="0" kern="1200">
                  <a:solidFill>
                    <a:schemeClr val="tx1"/>
                  </a:solidFill>
                  <a:latin typeface="Marianne" panose="02000000000000000000" pitchFamily="2" charset="0"/>
                  <a:ea typeface="+mn-ea"/>
                  <a:cs typeface="+mn-cs"/>
                </a:defRPr>
              </a:lvl1pPr>
              <a:lvl2pPr marL="351450" indent="-171450" algn="l" defTabSz="914400" rtl="0" eaLnBrk="1" latinLnBrk="0" hangingPunct="1">
                <a:lnSpc>
                  <a:spcPct val="100000"/>
                </a:lnSpc>
                <a:spcBef>
                  <a:spcPts val="600"/>
                </a:spcBef>
                <a:spcAft>
                  <a:spcPts val="600"/>
                </a:spcAft>
                <a:buSzPct val="100000"/>
                <a:buFont typeface="Arial" panose="020B0604020202020204" pitchFamily="34" charset="0"/>
                <a:buChar char="•"/>
                <a:defRPr sz="1200" kern="1200">
                  <a:solidFill>
                    <a:schemeClr val="tx1"/>
                  </a:solidFill>
                  <a:latin typeface="Marianne" panose="02000000000000000000" pitchFamily="2" charset="0"/>
                  <a:ea typeface="+mn-ea"/>
                  <a:cs typeface="+mn-cs"/>
                </a:defRPr>
              </a:lvl2pPr>
              <a:lvl3pPr marL="531450" indent="-171450" algn="l" defTabSz="914400" rtl="0" eaLnBrk="1" latinLnBrk="0" hangingPunct="1">
                <a:lnSpc>
                  <a:spcPct val="100000"/>
                </a:lnSpc>
                <a:spcBef>
                  <a:spcPts val="100"/>
                </a:spcBef>
                <a:spcAft>
                  <a:spcPts val="100"/>
                </a:spcAft>
                <a:buSzPct val="100000"/>
                <a:buFont typeface="Wingdings" pitchFamily="2" charset="2"/>
                <a:buChar char="§"/>
                <a:defRPr sz="1000" kern="1200" baseline="0">
                  <a:solidFill>
                    <a:schemeClr val="tx1"/>
                  </a:solidFill>
                  <a:latin typeface="Marianne" panose="02000000000000000000" pitchFamily="2" charset="0"/>
                  <a:ea typeface="+mn-ea"/>
                  <a:cs typeface="+mn-cs"/>
                </a:defRPr>
              </a:lvl3pPr>
              <a:lvl4pPr marL="711450" indent="-171450" algn="l" defTabSz="914400" rtl="0" eaLnBrk="1" latinLnBrk="0" hangingPunct="1">
                <a:lnSpc>
                  <a:spcPct val="100000"/>
                </a:lnSpc>
                <a:spcBef>
                  <a:spcPts val="100"/>
                </a:spcBef>
                <a:spcAft>
                  <a:spcPts val="100"/>
                </a:spcAft>
                <a:buSzPct val="100000"/>
                <a:buFont typeface="Arial" panose="020B0604020202020204" pitchFamily="34" charset="0"/>
                <a:buChar char="•"/>
                <a:defRPr sz="800" kern="1200">
                  <a:solidFill>
                    <a:schemeClr val="tx1"/>
                  </a:solidFill>
                  <a:latin typeface="Marianne" panose="02000000000000000000" pitchFamily="2" charset="0"/>
                  <a:ea typeface="+mn-ea"/>
                  <a:cs typeface="+mn-cs"/>
                </a:defRPr>
              </a:lvl4pPr>
              <a:lvl5pPr marL="927450" indent="-171450" algn="l" defTabSz="914400" rtl="0" eaLnBrk="1" latinLnBrk="0" hangingPunct="1">
                <a:lnSpc>
                  <a:spcPct val="100000"/>
                </a:lnSpc>
                <a:spcBef>
                  <a:spcPts val="100"/>
                </a:spcBef>
                <a:spcAft>
                  <a:spcPts val="100"/>
                </a:spcAft>
                <a:buSzPct val="100000"/>
                <a:buFont typeface="Wingdings" pitchFamily="2" charset="2"/>
                <a:buChar char="§"/>
                <a:defRPr sz="700" kern="1200">
                  <a:solidFill>
                    <a:schemeClr val="tx1"/>
                  </a:solidFill>
                  <a:latin typeface="Marianne" panose="02000000000000000000"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u="sng" dirty="0">
                  <a:solidFill>
                    <a:srgbClr val="262633"/>
                  </a:solidFill>
                  <a:latin typeface="Marianne"/>
                </a:rPr>
                <a:t>Des impacts attendus ! </a:t>
              </a:r>
              <a:endParaRPr lang="fr-FR" b="1" u="sng" dirty="0">
                <a:solidFill>
                  <a:srgbClr val="262633"/>
                </a:solidFill>
              </a:endParaRPr>
            </a:p>
            <a:p>
              <a:pPr marL="263525" indent="-171450">
                <a:buFont typeface="Arial" panose="020B0604020202020204" pitchFamily="34" charset="0"/>
                <a:buChar char="•"/>
              </a:pPr>
              <a:r>
                <a:rPr lang="fr-FR" dirty="0">
                  <a:solidFill>
                    <a:srgbClr val="262633"/>
                  </a:solidFill>
                  <a:latin typeface="Marianne"/>
                </a:rPr>
                <a:t>Améliorer l’orientation du projet professionnel, </a:t>
              </a:r>
            </a:p>
            <a:p>
              <a:pPr marL="263525" indent="-171450">
                <a:buFont typeface="Arial" panose="020B0604020202020204" pitchFamily="34" charset="0"/>
                <a:buChar char="•"/>
              </a:pPr>
              <a:r>
                <a:rPr lang="fr-FR" dirty="0">
                  <a:solidFill>
                    <a:srgbClr val="262633"/>
                  </a:solidFill>
                  <a:latin typeface="Marianne"/>
                </a:rPr>
                <a:t>Améliorer la connaissance des parcours</a:t>
              </a:r>
              <a:endParaRPr lang="fr-FR" dirty="0">
                <a:solidFill>
                  <a:srgbClr val="262633"/>
                </a:solidFill>
              </a:endParaRPr>
            </a:p>
          </p:txBody>
        </p:sp>
        <p:pic>
          <p:nvPicPr>
            <p:cNvPr id="4098" name="Picture 2" descr="Astérisque : 33 400 images, photos de stock, objets 3D et images  vectorielles | Shutterstock">
              <a:extLst>
                <a:ext uri="{FF2B5EF4-FFF2-40B4-BE49-F238E27FC236}">
                  <a16:creationId xmlns:a16="http://schemas.microsoft.com/office/drawing/2014/main" id="{F6DF19ED-AE15-D2CD-9426-AAFF2EF56E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52"/>
            <a:stretch/>
          </p:blipFill>
          <p:spPr bwMode="auto">
            <a:xfrm>
              <a:off x="-117645" y="3570173"/>
              <a:ext cx="882992" cy="861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021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6</a:t>
            </a:fld>
            <a:endParaRPr lang="fr-FR"/>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142627"/>
            <a:ext cx="8424614" cy="242951"/>
          </a:xfrm>
        </p:spPr>
        <p:txBody>
          <a:bodyPr/>
          <a:lstStyle/>
          <a:p>
            <a:r>
              <a:rPr lang="fr-FR">
                <a:latin typeface="Marianne"/>
              </a:rPr>
              <a:t>Comment les données du Hackathon ont été exploitées</a:t>
            </a: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a:xfrm>
            <a:off x="323850" y="685474"/>
            <a:ext cx="8424863" cy="534645"/>
          </a:xfrm>
        </p:spPr>
        <p:txBody>
          <a:bodyPr/>
          <a:lstStyle/>
          <a:p>
            <a:r>
              <a:rPr lang="fr-FR"/>
              <a:t>Trajectoire apprentissage </a:t>
            </a: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
        <p:nvSpPr>
          <p:cNvPr id="10" name="Espace réservé du texte 2">
            <a:extLst>
              <a:ext uri="{FF2B5EF4-FFF2-40B4-BE49-F238E27FC236}">
                <a16:creationId xmlns:a16="http://schemas.microsoft.com/office/drawing/2014/main" id="{B97654E0-5931-116F-CC18-DECCCF2CFB74}"/>
              </a:ext>
            </a:extLst>
          </p:cNvPr>
          <p:cNvSpPr txBox="1">
            <a:spLocks/>
          </p:cNvSpPr>
          <p:nvPr/>
        </p:nvSpPr>
        <p:spPr bwMode="gray">
          <a:xfrm>
            <a:off x="1226073" y="3444433"/>
            <a:ext cx="8498275" cy="1342046"/>
          </a:xfrm>
          <a:prstGeom prst="rect">
            <a:avLst/>
          </a:prstGeom>
        </p:spPr>
        <p:txBody>
          <a:bodyPr vert="horz" lIns="0" tIns="0" rIns="0" bIns="0" rtlCol="0" anchor="t" anchorCtr="0">
            <a:noAutofit/>
          </a:bodyPr>
          <a:lstStyle>
            <a:lvl1pPr marL="92075" indent="0" algn="l" defTabSz="914400" rtl="0" eaLnBrk="1" latinLnBrk="0" hangingPunct="1">
              <a:lnSpc>
                <a:spcPct val="100000"/>
              </a:lnSpc>
              <a:spcBef>
                <a:spcPts val="0"/>
              </a:spcBef>
              <a:spcAft>
                <a:spcPts val="500"/>
              </a:spcAft>
              <a:buFont typeface="Arial" pitchFamily="34" charset="0"/>
              <a:buNone/>
              <a:tabLst/>
              <a:defRPr sz="1400" b="0" kern="1200">
                <a:solidFill>
                  <a:schemeClr val="tx1"/>
                </a:solidFill>
                <a:latin typeface="Marianne" panose="02000000000000000000" pitchFamily="2" charset="0"/>
                <a:ea typeface="+mn-ea"/>
                <a:cs typeface="+mn-cs"/>
              </a:defRPr>
            </a:lvl1pPr>
            <a:lvl2pPr marL="351450" indent="-171450" algn="l" defTabSz="914400" rtl="0" eaLnBrk="1" latinLnBrk="0" hangingPunct="1">
              <a:lnSpc>
                <a:spcPct val="100000"/>
              </a:lnSpc>
              <a:spcBef>
                <a:spcPts val="600"/>
              </a:spcBef>
              <a:spcAft>
                <a:spcPts val="600"/>
              </a:spcAft>
              <a:buSzPct val="100000"/>
              <a:buFont typeface="Arial" panose="020B0604020202020204" pitchFamily="34" charset="0"/>
              <a:buChar char="•"/>
              <a:defRPr sz="1200" kern="1200">
                <a:solidFill>
                  <a:schemeClr val="tx1"/>
                </a:solidFill>
                <a:latin typeface="Marianne" panose="02000000000000000000" pitchFamily="2" charset="0"/>
                <a:ea typeface="+mn-ea"/>
                <a:cs typeface="+mn-cs"/>
              </a:defRPr>
            </a:lvl2pPr>
            <a:lvl3pPr marL="531450" indent="-171450" algn="l" defTabSz="914400" rtl="0" eaLnBrk="1" latinLnBrk="0" hangingPunct="1">
              <a:lnSpc>
                <a:spcPct val="100000"/>
              </a:lnSpc>
              <a:spcBef>
                <a:spcPts val="100"/>
              </a:spcBef>
              <a:spcAft>
                <a:spcPts val="100"/>
              </a:spcAft>
              <a:buSzPct val="100000"/>
              <a:buFont typeface="Wingdings" pitchFamily="2" charset="2"/>
              <a:buChar char="§"/>
              <a:defRPr sz="1000" kern="1200" baseline="0">
                <a:solidFill>
                  <a:schemeClr val="tx1"/>
                </a:solidFill>
                <a:latin typeface="Marianne" panose="02000000000000000000" pitchFamily="2" charset="0"/>
                <a:ea typeface="+mn-ea"/>
                <a:cs typeface="+mn-cs"/>
              </a:defRPr>
            </a:lvl3pPr>
            <a:lvl4pPr marL="711450" indent="-171450" algn="l" defTabSz="914400" rtl="0" eaLnBrk="1" latinLnBrk="0" hangingPunct="1">
              <a:lnSpc>
                <a:spcPct val="100000"/>
              </a:lnSpc>
              <a:spcBef>
                <a:spcPts val="100"/>
              </a:spcBef>
              <a:spcAft>
                <a:spcPts val="100"/>
              </a:spcAft>
              <a:buSzPct val="100000"/>
              <a:buFont typeface="Arial" panose="020B0604020202020204" pitchFamily="34" charset="0"/>
              <a:buChar char="•"/>
              <a:defRPr sz="800" kern="1200">
                <a:solidFill>
                  <a:schemeClr val="tx1"/>
                </a:solidFill>
                <a:latin typeface="Marianne" panose="02000000000000000000" pitchFamily="2" charset="0"/>
                <a:ea typeface="+mn-ea"/>
                <a:cs typeface="+mn-cs"/>
              </a:defRPr>
            </a:lvl4pPr>
            <a:lvl5pPr marL="927450" indent="-171450" algn="l" defTabSz="914400" rtl="0" eaLnBrk="1" latinLnBrk="0" hangingPunct="1">
              <a:lnSpc>
                <a:spcPct val="100000"/>
              </a:lnSpc>
              <a:spcBef>
                <a:spcPts val="100"/>
              </a:spcBef>
              <a:spcAft>
                <a:spcPts val="100"/>
              </a:spcAft>
              <a:buSzPct val="100000"/>
              <a:buFont typeface="Wingdings" pitchFamily="2" charset="2"/>
              <a:buChar char="§"/>
              <a:defRPr sz="700" kern="1200">
                <a:solidFill>
                  <a:schemeClr val="tx1"/>
                </a:solidFill>
                <a:latin typeface="Marianne" panose="02000000000000000000"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sz="1100" dirty="0"/>
          </a:p>
        </p:txBody>
      </p:sp>
      <p:grpSp>
        <p:nvGrpSpPr>
          <p:cNvPr id="24" name="Groupe 23">
            <a:extLst>
              <a:ext uri="{FF2B5EF4-FFF2-40B4-BE49-F238E27FC236}">
                <a16:creationId xmlns:a16="http://schemas.microsoft.com/office/drawing/2014/main" id="{4E1888CF-6AD1-3EFF-98C2-22E2D39F3C7F}"/>
              </a:ext>
            </a:extLst>
          </p:cNvPr>
          <p:cNvGrpSpPr/>
          <p:nvPr/>
        </p:nvGrpSpPr>
        <p:grpSpPr>
          <a:xfrm>
            <a:off x="41351" y="3701671"/>
            <a:ext cx="9022225" cy="1157018"/>
            <a:chOff x="41351" y="3701671"/>
            <a:chExt cx="9022225" cy="1157018"/>
          </a:xfrm>
        </p:grpSpPr>
        <p:sp>
          <p:nvSpPr>
            <p:cNvPr id="16" name="Rectangle 15">
              <a:extLst>
                <a:ext uri="{FF2B5EF4-FFF2-40B4-BE49-F238E27FC236}">
                  <a16:creationId xmlns:a16="http://schemas.microsoft.com/office/drawing/2014/main" id="{331FDDB6-D7A7-8B27-A60D-414CD6166592}"/>
                </a:ext>
              </a:extLst>
            </p:cNvPr>
            <p:cNvSpPr/>
            <p:nvPr/>
          </p:nvSpPr>
          <p:spPr>
            <a:xfrm>
              <a:off x="569226" y="4339664"/>
              <a:ext cx="8449797" cy="46448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Attention : 18 123 475 images, photos de stock, objets 3D et images  vectorielles | Shutterstock">
              <a:extLst>
                <a:ext uri="{FF2B5EF4-FFF2-40B4-BE49-F238E27FC236}">
                  <a16:creationId xmlns:a16="http://schemas.microsoft.com/office/drawing/2014/main" id="{ECD47E03-62C3-AE83-0DCF-05785C01B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1" y="4345642"/>
              <a:ext cx="513047" cy="5130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koland - Infos pratiques">
              <a:extLst>
                <a:ext uri="{FF2B5EF4-FFF2-40B4-BE49-F238E27FC236}">
                  <a16:creationId xmlns:a16="http://schemas.microsoft.com/office/drawing/2014/main" id="{C3DE5E67-C922-2326-4DC2-138D9270B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053" y="3701671"/>
              <a:ext cx="793523" cy="637993"/>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texte 2">
              <a:extLst>
                <a:ext uri="{FF2B5EF4-FFF2-40B4-BE49-F238E27FC236}">
                  <a16:creationId xmlns:a16="http://schemas.microsoft.com/office/drawing/2014/main" id="{1E189792-46A6-FE63-BD3F-6E5DE555FA8D}"/>
                </a:ext>
              </a:extLst>
            </p:cNvPr>
            <p:cNvSpPr txBox="1">
              <a:spLocks/>
            </p:cNvSpPr>
            <p:nvPr/>
          </p:nvSpPr>
          <p:spPr bwMode="gray">
            <a:xfrm>
              <a:off x="544986" y="4402216"/>
              <a:ext cx="8498275" cy="424574"/>
            </a:xfrm>
            <a:prstGeom prst="rect">
              <a:avLst/>
            </a:prstGeom>
            <a:ln>
              <a:noFill/>
            </a:ln>
          </p:spPr>
          <p:txBody>
            <a:bodyPr vert="horz" lIns="0" tIns="0" rIns="0" bIns="0" rtlCol="0" anchor="t" anchorCtr="0">
              <a:noAutofit/>
            </a:bodyPr>
            <a:lstStyle>
              <a:lvl1pPr marL="92075" indent="0" algn="l" defTabSz="914400" rtl="0" eaLnBrk="1" latinLnBrk="0" hangingPunct="1">
                <a:lnSpc>
                  <a:spcPct val="100000"/>
                </a:lnSpc>
                <a:spcBef>
                  <a:spcPts val="0"/>
                </a:spcBef>
                <a:spcAft>
                  <a:spcPts val="500"/>
                </a:spcAft>
                <a:buFont typeface="Arial" pitchFamily="34" charset="0"/>
                <a:buNone/>
                <a:tabLst/>
                <a:defRPr sz="1400" b="0" kern="1200">
                  <a:solidFill>
                    <a:schemeClr val="tx1"/>
                  </a:solidFill>
                  <a:latin typeface="Marianne" panose="02000000000000000000" pitchFamily="2" charset="0"/>
                  <a:ea typeface="+mn-ea"/>
                  <a:cs typeface="+mn-cs"/>
                </a:defRPr>
              </a:lvl1pPr>
              <a:lvl2pPr marL="351450" indent="-171450" algn="l" defTabSz="914400" rtl="0" eaLnBrk="1" latinLnBrk="0" hangingPunct="1">
                <a:lnSpc>
                  <a:spcPct val="100000"/>
                </a:lnSpc>
                <a:spcBef>
                  <a:spcPts val="600"/>
                </a:spcBef>
                <a:spcAft>
                  <a:spcPts val="600"/>
                </a:spcAft>
                <a:buSzPct val="100000"/>
                <a:buFont typeface="Arial" panose="020B0604020202020204" pitchFamily="34" charset="0"/>
                <a:buChar char="•"/>
                <a:defRPr sz="1200" kern="1200">
                  <a:solidFill>
                    <a:schemeClr val="tx1"/>
                  </a:solidFill>
                  <a:latin typeface="Marianne" panose="02000000000000000000" pitchFamily="2" charset="0"/>
                  <a:ea typeface="+mn-ea"/>
                  <a:cs typeface="+mn-cs"/>
                </a:defRPr>
              </a:lvl2pPr>
              <a:lvl3pPr marL="531450" indent="-171450" algn="l" defTabSz="914400" rtl="0" eaLnBrk="1" latinLnBrk="0" hangingPunct="1">
                <a:lnSpc>
                  <a:spcPct val="100000"/>
                </a:lnSpc>
                <a:spcBef>
                  <a:spcPts val="100"/>
                </a:spcBef>
                <a:spcAft>
                  <a:spcPts val="100"/>
                </a:spcAft>
                <a:buSzPct val="100000"/>
                <a:buFont typeface="Wingdings" pitchFamily="2" charset="2"/>
                <a:buChar char="§"/>
                <a:defRPr sz="1000" kern="1200" baseline="0">
                  <a:solidFill>
                    <a:schemeClr val="tx1"/>
                  </a:solidFill>
                  <a:latin typeface="Marianne" panose="02000000000000000000" pitchFamily="2" charset="0"/>
                  <a:ea typeface="+mn-ea"/>
                  <a:cs typeface="+mn-cs"/>
                </a:defRPr>
              </a:lvl3pPr>
              <a:lvl4pPr marL="711450" indent="-171450" algn="l" defTabSz="914400" rtl="0" eaLnBrk="1" latinLnBrk="0" hangingPunct="1">
                <a:lnSpc>
                  <a:spcPct val="100000"/>
                </a:lnSpc>
                <a:spcBef>
                  <a:spcPts val="100"/>
                </a:spcBef>
                <a:spcAft>
                  <a:spcPts val="100"/>
                </a:spcAft>
                <a:buSzPct val="100000"/>
                <a:buFont typeface="Arial" panose="020B0604020202020204" pitchFamily="34" charset="0"/>
                <a:buChar char="•"/>
                <a:defRPr sz="800" kern="1200">
                  <a:solidFill>
                    <a:schemeClr val="tx1"/>
                  </a:solidFill>
                  <a:latin typeface="Marianne" panose="02000000000000000000" pitchFamily="2" charset="0"/>
                  <a:ea typeface="+mn-ea"/>
                  <a:cs typeface="+mn-cs"/>
                </a:defRPr>
              </a:lvl4pPr>
              <a:lvl5pPr marL="927450" indent="-171450" algn="l" defTabSz="914400" rtl="0" eaLnBrk="1" latinLnBrk="0" hangingPunct="1">
                <a:lnSpc>
                  <a:spcPct val="100000"/>
                </a:lnSpc>
                <a:spcBef>
                  <a:spcPts val="100"/>
                </a:spcBef>
                <a:spcAft>
                  <a:spcPts val="100"/>
                </a:spcAft>
                <a:buSzPct val="100000"/>
                <a:buFont typeface="Wingdings" pitchFamily="2" charset="2"/>
                <a:buChar char="§"/>
                <a:defRPr sz="700" kern="1200">
                  <a:solidFill>
                    <a:schemeClr val="tx1"/>
                  </a:solidFill>
                  <a:latin typeface="Marianne" panose="02000000000000000000"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200" dirty="0">
                  <a:latin typeface="Marianne"/>
                </a:rPr>
                <a:t>Le jeu de données du Hackathon est limité et ne permet pas de proposer des inférences statistiques, au regard d’un volume de 850 000 entrées en contrat d’apprentissage par an.</a:t>
              </a:r>
              <a:endParaRPr lang="fr-FR" sz="1200" dirty="0"/>
            </a:p>
            <a:p>
              <a:endParaRPr lang="fr-FR" sz="1200" dirty="0"/>
            </a:p>
          </p:txBody>
        </p:sp>
      </p:grpSp>
      <p:grpSp>
        <p:nvGrpSpPr>
          <p:cNvPr id="22" name="Groupe 21">
            <a:extLst>
              <a:ext uri="{FF2B5EF4-FFF2-40B4-BE49-F238E27FC236}">
                <a16:creationId xmlns:a16="http://schemas.microsoft.com/office/drawing/2014/main" id="{BD4B2826-DA83-2E97-1433-5DE732E4B8DB}"/>
              </a:ext>
            </a:extLst>
          </p:cNvPr>
          <p:cNvGrpSpPr/>
          <p:nvPr/>
        </p:nvGrpSpPr>
        <p:grpSpPr>
          <a:xfrm>
            <a:off x="4050705" y="1366800"/>
            <a:ext cx="4968319" cy="1491764"/>
            <a:chOff x="4050705" y="1366800"/>
            <a:chExt cx="4968319" cy="1491764"/>
          </a:xfrm>
        </p:grpSpPr>
        <p:sp>
          <p:nvSpPr>
            <p:cNvPr id="9" name="Espace réservé du texte 2">
              <a:extLst>
                <a:ext uri="{FF2B5EF4-FFF2-40B4-BE49-F238E27FC236}">
                  <a16:creationId xmlns:a16="http://schemas.microsoft.com/office/drawing/2014/main" id="{53EE5A9E-5EA5-8269-8ABD-E1CF32103EBE}"/>
                </a:ext>
              </a:extLst>
            </p:cNvPr>
            <p:cNvSpPr txBox="1">
              <a:spLocks/>
            </p:cNvSpPr>
            <p:nvPr/>
          </p:nvSpPr>
          <p:spPr bwMode="gray">
            <a:xfrm>
              <a:off x="4392047" y="1494503"/>
              <a:ext cx="4626977" cy="1364061"/>
            </a:xfrm>
            <a:prstGeom prst="rect">
              <a:avLst/>
            </a:prstGeom>
          </p:spPr>
          <p:txBody>
            <a:bodyPr vert="horz" lIns="0" tIns="0" rIns="0" bIns="0" rtlCol="0" anchor="t" anchorCtr="0">
              <a:noAutofit/>
            </a:bodyPr>
            <a:lstStyle>
              <a:lvl1pPr marL="92075" indent="0" algn="l" defTabSz="914400" rtl="0" eaLnBrk="1" latinLnBrk="0" hangingPunct="1">
                <a:lnSpc>
                  <a:spcPct val="100000"/>
                </a:lnSpc>
                <a:spcBef>
                  <a:spcPts val="0"/>
                </a:spcBef>
                <a:spcAft>
                  <a:spcPts val="500"/>
                </a:spcAft>
                <a:buFont typeface="Arial" pitchFamily="34" charset="0"/>
                <a:buNone/>
                <a:tabLst/>
                <a:defRPr sz="1400" b="0" kern="1200">
                  <a:solidFill>
                    <a:schemeClr val="tx1"/>
                  </a:solidFill>
                  <a:latin typeface="Marianne" panose="02000000000000000000" pitchFamily="2" charset="0"/>
                  <a:ea typeface="+mn-ea"/>
                  <a:cs typeface="+mn-cs"/>
                </a:defRPr>
              </a:lvl1pPr>
              <a:lvl2pPr marL="351450" indent="-171450" algn="l" defTabSz="914400" rtl="0" eaLnBrk="1" latinLnBrk="0" hangingPunct="1">
                <a:lnSpc>
                  <a:spcPct val="100000"/>
                </a:lnSpc>
                <a:spcBef>
                  <a:spcPts val="600"/>
                </a:spcBef>
                <a:spcAft>
                  <a:spcPts val="600"/>
                </a:spcAft>
                <a:buSzPct val="100000"/>
                <a:buFont typeface="Arial" panose="020B0604020202020204" pitchFamily="34" charset="0"/>
                <a:buChar char="•"/>
                <a:defRPr sz="1200" kern="1200">
                  <a:solidFill>
                    <a:schemeClr val="tx1"/>
                  </a:solidFill>
                  <a:latin typeface="Marianne" panose="02000000000000000000" pitchFamily="2" charset="0"/>
                  <a:ea typeface="+mn-ea"/>
                  <a:cs typeface="+mn-cs"/>
                </a:defRPr>
              </a:lvl2pPr>
              <a:lvl3pPr marL="531450" indent="-171450" algn="l" defTabSz="914400" rtl="0" eaLnBrk="1" latinLnBrk="0" hangingPunct="1">
                <a:lnSpc>
                  <a:spcPct val="100000"/>
                </a:lnSpc>
                <a:spcBef>
                  <a:spcPts val="100"/>
                </a:spcBef>
                <a:spcAft>
                  <a:spcPts val="100"/>
                </a:spcAft>
                <a:buSzPct val="100000"/>
                <a:buFont typeface="Wingdings" pitchFamily="2" charset="2"/>
                <a:buChar char="§"/>
                <a:defRPr sz="1000" kern="1200" baseline="0">
                  <a:solidFill>
                    <a:schemeClr val="tx1"/>
                  </a:solidFill>
                  <a:latin typeface="Marianne" panose="02000000000000000000" pitchFamily="2" charset="0"/>
                  <a:ea typeface="+mn-ea"/>
                  <a:cs typeface="+mn-cs"/>
                </a:defRPr>
              </a:lvl3pPr>
              <a:lvl4pPr marL="711450" indent="-171450" algn="l" defTabSz="914400" rtl="0" eaLnBrk="1" latinLnBrk="0" hangingPunct="1">
                <a:lnSpc>
                  <a:spcPct val="100000"/>
                </a:lnSpc>
                <a:spcBef>
                  <a:spcPts val="100"/>
                </a:spcBef>
                <a:spcAft>
                  <a:spcPts val="100"/>
                </a:spcAft>
                <a:buSzPct val="100000"/>
                <a:buFont typeface="Arial" panose="020B0604020202020204" pitchFamily="34" charset="0"/>
                <a:buChar char="•"/>
                <a:defRPr sz="800" kern="1200">
                  <a:solidFill>
                    <a:schemeClr val="tx1"/>
                  </a:solidFill>
                  <a:latin typeface="Marianne" panose="02000000000000000000" pitchFamily="2" charset="0"/>
                  <a:ea typeface="+mn-ea"/>
                  <a:cs typeface="+mn-cs"/>
                </a:defRPr>
              </a:lvl4pPr>
              <a:lvl5pPr marL="927450" indent="-171450" algn="l" defTabSz="914400" rtl="0" eaLnBrk="1" latinLnBrk="0" hangingPunct="1">
                <a:lnSpc>
                  <a:spcPct val="100000"/>
                </a:lnSpc>
                <a:spcBef>
                  <a:spcPts val="100"/>
                </a:spcBef>
                <a:spcAft>
                  <a:spcPts val="100"/>
                </a:spcAft>
                <a:buSzPct val="100000"/>
                <a:buFont typeface="Wingdings" pitchFamily="2" charset="2"/>
                <a:buChar char="§"/>
                <a:defRPr sz="700" kern="1200">
                  <a:solidFill>
                    <a:schemeClr val="tx1"/>
                  </a:solidFill>
                  <a:latin typeface="Marianne" panose="02000000000000000000"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200" b="1" dirty="0">
                  <a:latin typeface="Marianne"/>
                </a:rPr>
                <a:t>2 – Une classification des contrats d’apprentissage (python)</a:t>
              </a:r>
            </a:p>
            <a:p>
              <a:endParaRPr lang="fr-FR" sz="1200" b="1" dirty="0">
                <a:latin typeface="Marianne"/>
              </a:endParaRPr>
            </a:p>
            <a:p>
              <a:pPr marL="263525" indent="-171450">
                <a:buFont typeface="Arial" pitchFamily="34" charset="0"/>
                <a:buChar char="•"/>
              </a:pPr>
              <a:r>
                <a:rPr lang="fr-FR" sz="1200" b="1" dirty="0">
                  <a:latin typeface="Marianne"/>
                </a:rPr>
                <a:t>47 687 contrats terminés, </a:t>
              </a:r>
              <a:r>
                <a:rPr lang="fr-FR" sz="1200" dirty="0">
                  <a:latin typeface="Marianne"/>
                </a:rPr>
                <a:t>après exclusion des contrats encore en cours</a:t>
              </a:r>
            </a:p>
            <a:p>
              <a:pPr marL="263525" indent="-171450">
                <a:buFont typeface="Arial" pitchFamily="34" charset="0"/>
                <a:buChar char="•"/>
              </a:pPr>
              <a:r>
                <a:rPr lang="fr-FR" sz="1200" b="1" dirty="0">
                  <a:latin typeface="Marianne"/>
                </a:rPr>
                <a:t>32 119 contrats menés à terme</a:t>
              </a:r>
              <a:r>
                <a:rPr lang="fr-FR" sz="1200" dirty="0">
                  <a:latin typeface="Marianne"/>
                </a:rPr>
                <a:t>, après exclusion des ruptures anticipées</a:t>
              </a:r>
              <a:endParaRPr lang="fr-FR" sz="1200" dirty="0">
                <a:solidFill>
                  <a:srgbClr val="000000"/>
                </a:solidFill>
              </a:endParaRPr>
            </a:p>
          </p:txBody>
        </p:sp>
        <p:pic>
          <p:nvPicPr>
            <p:cNvPr id="2050" name="Picture 2" descr="Vecteur Stock Chiffres 0 à 9 dans cercle multicolores | Adobe Stock">
              <a:extLst>
                <a:ext uri="{FF2B5EF4-FFF2-40B4-BE49-F238E27FC236}">
                  <a16:creationId xmlns:a16="http://schemas.microsoft.com/office/drawing/2014/main" id="{CDCBA86F-22E0-4850-2EEB-15A2AE0769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59" t="2154" r="58269" b="50678"/>
            <a:stretch/>
          </p:blipFill>
          <p:spPr bwMode="auto">
            <a:xfrm>
              <a:off x="4050705" y="1366800"/>
              <a:ext cx="691116" cy="6469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e 18">
            <a:extLst>
              <a:ext uri="{FF2B5EF4-FFF2-40B4-BE49-F238E27FC236}">
                <a16:creationId xmlns:a16="http://schemas.microsoft.com/office/drawing/2014/main" id="{ED657CCA-A93F-DC72-A97A-A615869FB473}"/>
              </a:ext>
            </a:extLst>
          </p:cNvPr>
          <p:cNvGrpSpPr/>
          <p:nvPr/>
        </p:nvGrpSpPr>
        <p:grpSpPr>
          <a:xfrm>
            <a:off x="41351" y="1343087"/>
            <a:ext cx="4284286" cy="3627478"/>
            <a:chOff x="41351" y="1343087"/>
            <a:chExt cx="4284286" cy="3627478"/>
          </a:xfrm>
        </p:grpSpPr>
        <p:sp>
          <p:nvSpPr>
            <p:cNvPr id="6" name="Espace réservé du texte 2">
              <a:extLst>
                <a:ext uri="{FF2B5EF4-FFF2-40B4-BE49-F238E27FC236}">
                  <a16:creationId xmlns:a16="http://schemas.microsoft.com/office/drawing/2014/main" id="{73F6017D-B471-DBF3-90D1-81AC71ADE90E}"/>
                </a:ext>
              </a:extLst>
            </p:cNvPr>
            <p:cNvSpPr txBox="1">
              <a:spLocks/>
            </p:cNvSpPr>
            <p:nvPr/>
          </p:nvSpPr>
          <p:spPr bwMode="gray">
            <a:xfrm>
              <a:off x="132237" y="1487280"/>
              <a:ext cx="4193400" cy="3483285"/>
            </a:xfrm>
            <a:prstGeom prst="rect">
              <a:avLst/>
            </a:prstGeom>
          </p:spPr>
          <p:txBody>
            <a:bodyPr vert="horz" lIns="0" tIns="0" rIns="0" bIns="0" rtlCol="0" anchor="t" anchorCtr="0">
              <a:noAutofit/>
            </a:bodyPr>
            <a:lstStyle>
              <a:lvl1pPr marL="92075" indent="0" algn="l" defTabSz="914400" rtl="0" eaLnBrk="1" latinLnBrk="0" hangingPunct="1">
                <a:lnSpc>
                  <a:spcPct val="100000"/>
                </a:lnSpc>
                <a:spcBef>
                  <a:spcPts val="0"/>
                </a:spcBef>
                <a:spcAft>
                  <a:spcPts val="500"/>
                </a:spcAft>
                <a:buFont typeface="Arial" pitchFamily="34" charset="0"/>
                <a:buNone/>
                <a:tabLst/>
                <a:defRPr sz="1400" b="0" kern="1200">
                  <a:solidFill>
                    <a:schemeClr val="tx1"/>
                  </a:solidFill>
                  <a:latin typeface="Marianne" panose="02000000000000000000" pitchFamily="2" charset="0"/>
                  <a:ea typeface="+mn-ea"/>
                  <a:cs typeface="+mn-cs"/>
                </a:defRPr>
              </a:lvl1pPr>
              <a:lvl2pPr marL="351450" indent="-171450" algn="l" defTabSz="914400" rtl="0" eaLnBrk="1" latinLnBrk="0" hangingPunct="1">
                <a:lnSpc>
                  <a:spcPct val="100000"/>
                </a:lnSpc>
                <a:spcBef>
                  <a:spcPts val="600"/>
                </a:spcBef>
                <a:spcAft>
                  <a:spcPts val="600"/>
                </a:spcAft>
                <a:buSzPct val="100000"/>
                <a:buFont typeface="Arial" panose="020B0604020202020204" pitchFamily="34" charset="0"/>
                <a:buChar char="•"/>
                <a:defRPr sz="1200" kern="1200">
                  <a:solidFill>
                    <a:schemeClr val="tx1"/>
                  </a:solidFill>
                  <a:latin typeface="Marianne" panose="02000000000000000000" pitchFamily="2" charset="0"/>
                  <a:ea typeface="+mn-ea"/>
                  <a:cs typeface="+mn-cs"/>
                </a:defRPr>
              </a:lvl2pPr>
              <a:lvl3pPr marL="531450" indent="-171450" algn="l" defTabSz="914400" rtl="0" eaLnBrk="1" latinLnBrk="0" hangingPunct="1">
                <a:lnSpc>
                  <a:spcPct val="100000"/>
                </a:lnSpc>
                <a:spcBef>
                  <a:spcPts val="100"/>
                </a:spcBef>
                <a:spcAft>
                  <a:spcPts val="100"/>
                </a:spcAft>
                <a:buSzPct val="100000"/>
                <a:buFont typeface="Wingdings" pitchFamily="2" charset="2"/>
                <a:buChar char="§"/>
                <a:defRPr sz="1000" kern="1200" baseline="0">
                  <a:solidFill>
                    <a:schemeClr val="tx1"/>
                  </a:solidFill>
                  <a:latin typeface="Marianne" panose="02000000000000000000" pitchFamily="2" charset="0"/>
                  <a:ea typeface="+mn-ea"/>
                  <a:cs typeface="+mn-cs"/>
                </a:defRPr>
              </a:lvl3pPr>
              <a:lvl4pPr marL="711450" indent="-171450" algn="l" defTabSz="914400" rtl="0" eaLnBrk="1" latinLnBrk="0" hangingPunct="1">
                <a:lnSpc>
                  <a:spcPct val="100000"/>
                </a:lnSpc>
                <a:spcBef>
                  <a:spcPts val="100"/>
                </a:spcBef>
                <a:spcAft>
                  <a:spcPts val="100"/>
                </a:spcAft>
                <a:buSzPct val="100000"/>
                <a:buFont typeface="Arial" panose="020B0604020202020204" pitchFamily="34" charset="0"/>
                <a:buChar char="•"/>
                <a:defRPr sz="800" kern="1200">
                  <a:solidFill>
                    <a:schemeClr val="tx1"/>
                  </a:solidFill>
                  <a:latin typeface="Marianne" panose="02000000000000000000" pitchFamily="2" charset="0"/>
                  <a:ea typeface="+mn-ea"/>
                  <a:cs typeface="+mn-cs"/>
                </a:defRPr>
              </a:lvl4pPr>
              <a:lvl5pPr marL="927450" indent="-171450" algn="l" defTabSz="914400" rtl="0" eaLnBrk="1" latinLnBrk="0" hangingPunct="1">
                <a:lnSpc>
                  <a:spcPct val="100000"/>
                </a:lnSpc>
                <a:spcBef>
                  <a:spcPts val="100"/>
                </a:spcBef>
                <a:spcAft>
                  <a:spcPts val="100"/>
                </a:spcAft>
                <a:buSzPct val="100000"/>
                <a:buFont typeface="Wingdings" pitchFamily="2" charset="2"/>
                <a:buChar char="§"/>
                <a:defRPr sz="700" kern="1200">
                  <a:solidFill>
                    <a:schemeClr val="tx1"/>
                  </a:solidFill>
                  <a:latin typeface="Marianne" panose="02000000000000000000"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200" b="1" dirty="0">
                  <a:latin typeface="Marianne"/>
                </a:rPr>
                <a:t>1 –       Une sélection des données utiles (SQL)</a:t>
              </a:r>
            </a:p>
            <a:p>
              <a:endParaRPr lang="fr-FR" sz="1200" dirty="0">
                <a:latin typeface="Marianne"/>
              </a:endParaRPr>
            </a:p>
            <a:p>
              <a:r>
                <a:rPr lang="fr-FR" sz="1200" dirty="0">
                  <a:latin typeface="Marianne"/>
                </a:rPr>
                <a:t>Une première étape consiste à créer des tables de travail (datamart) pour disposer de données directement utilisables pour l’analyse</a:t>
              </a:r>
            </a:p>
            <a:p>
              <a:r>
                <a:rPr lang="fr-FR" sz="1200" dirty="0">
                  <a:latin typeface="Marianne"/>
                </a:rPr>
                <a:t>A l’issue de cette phase d’extraction, les traitements sont effectués sur ces tables.</a:t>
              </a:r>
            </a:p>
            <a:p>
              <a:endParaRPr lang="fr-FR" sz="1100" dirty="0">
                <a:latin typeface="Marianne"/>
              </a:endParaRPr>
            </a:p>
            <a:p>
              <a:pPr marL="263525" indent="-171450">
                <a:buFont typeface="Arial" pitchFamily="34" charset="0"/>
                <a:buChar char="•"/>
              </a:pPr>
              <a:r>
                <a:rPr lang="fr-FR" sz="1100" b="1" dirty="0">
                  <a:latin typeface="Marianne"/>
                </a:rPr>
                <a:t>392 136 déclarations DSN sont extraites </a:t>
              </a:r>
              <a:r>
                <a:rPr lang="fr-FR" sz="1100" dirty="0">
                  <a:latin typeface="Marianne"/>
                </a:rPr>
                <a:t>de la base de données du Hackathon. </a:t>
              </a:r>
              <a:endParaRPr lang="fr-FR" sz="1100" dirty="0"/>
            </a:p>
            <a:p>
              <a:pPr marL="263525" indent="-171450">
                <a:buFont typeface="Arial" pitchFamily="34" charset="0"/>
                <a:buChar char="•"/>
              </a:pPr>
              <a:r>
                <a:rPr lang="fr-FR" sz="1100" b="1" dirty="0">
                  <a:latin typeface="Marianne"/>
                </a:rPr>
                <a:t>81 411 contrats d’apprentissage sont identifiés</a:t>
              </a:r>
            </a:p>
            <a:p>
              <a:endParaRPr lang="fr-FR" sz="1100" dirty="0"/>
            </a:p>
          </p:txBody>
        </p:sp>
        <p:pic>
          <p:nvPicPr>
            <p:cNvPr id="17" name="Picture 2" descr="Vecteur Stock Chiffres 0 à 9 dans cercle multicolores | Adobe Stock">
              <a:extLst>
                <a:ext uri="{FF2B5EF4-FFF2-40B4-BE49-F238E27FC236}">
                  <a16:creationId xmlns:a16="http://schemas.microsoft.com/office/drawing/2014/main" id="{88D3D47B-EAA0-ED5F-82CD-4FCD5A560D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7" t="4652" r="78328" b="46753"/>
            <a:stretch/>
          </p:blipFill>
          <p:spPr bwMode="auto">
            <a:xfrm>
              <a:off x="41351" y="1343087"/>
              <a:ext cx="646085" cy="6665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a:extLst>
              <a:ext uri="{FF2B5EF4-FFF2-40B4-BE49-F238E27FC236}">
                <a16:creationId xmlns:a16="http://schemas.microsoft.com/office/drawing/2014/main" id="{5577B540-5548-CE59-12A7-131DF2B55DF7}"/>
              </a:ext>
            </a:extLst>
          </p:cNvPr>
          <p:cNvGrpSpPr/>
          <p:nvPr/>
        </p:nvGrpSpPr>
        <p:grpSpPr>
          <a:xfrm>
            <a:off x="4064294" y="2881204"/>
            <a:ext cx="4999282" cy="1282744"/>
            <a:chOff x="4064294" y="2881204"/>
            <a:chExt cx="4999282" cy="1282744"/>
          </a:xfrm>
        </p:grpSpPr>
        <p:pic>
          <p:nvPicPr>
            <p:cNvPr id="18" name="Picture 2" descr="Vecteur Stock Chiffres 0 à 9 dans cercle multicolores | Adobe Stock">
              <a:extLst>
                <a:ext uri="{FF2B5EF4-FFF2-40B4-BE49-F238E27FC236}">
                  <a16:creationId xmlns:a16="http://schemas.microsoft.com/office/drawing/2014/main" id="{EE9FA966-34A9-DD09-4A85-146C03C09A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459" t="1552" r="38869" b="51280"/>
            <a:stretch/>
          </p:blipFill>
          <p:spPr bwMode="auto">
            <a:xfrm>
              <a:off x="4064294" y="2881204"/>
              <a:ext cx="691116" cy="646944"/>
            </a:xfrm>
            <a:prstGeom prst="rect">
              <a:avLst/>
            </a:prstGeom>
            <a:noFill/>
            <a:extLst>
              <a:ext uri="{909E8E84-426E-40DD-AFC4-6F175D3DCCD1}">
                <a14:hiddenFill xmlns:a14="http://schemas.microsoft.com/office/drawing/2010/main">
                  <a:solidFill>
                    <a:srgbClr val="FFFFFF"/>
                  </a:solidFill>
                </a14:hiddenFill>
              </a:ext>
            </a:extLst>
          </p:spPr>
        </p:pic>
        <p:sp>
          <p:nvSpPr>
            <p:cNvPr id="20" name="Espace réservé du texte 2">
              <a:extLst>
                <a:ext uri="{FF2B5EF4-FFF2-40B4-BE49-F238E27FC236}">
                  <a16:creationId xmlns:a16="http://schemas.microsoft.com/office/drawing/2014/main" id="{A6F4DCB2-D5DE-E989-46F7-6F8B41A731B6}"/>
                </a:ext>
              </a:extLst>
            </p:cNvPr>
            <p:cNvSpPr txBox="1">
              <a:spLocks/>
            </p:cNvSpPr>
            <p:nvPr/>
          </p:nvSpPr>
          <p:spPr bwMode="gray">
            <a:xfrm>
              <a:off x="4436599" y="2896972"/>
              <a:ext cx="4626977" cy="1266976"/>
            </a:xfrm>
            <a:prstGeom prst="rect">
              <a:avLst/>
            </a:prstGeom>
          </p:spPr>
          <p:txBody>
            <a:bodyPr vert="horz" lIns="0" tIns="0" rIns="0" bIns="0" rtlCol="0" anchor="t" anchorCtr="0">
              <a:noAutofit/>
            </a:bodyPr>
            <a:lstStyle>
              <a:lvl1pPr marL="92075" indent="0" algn="l" defTabSz="914400" rtl="0" eaLnBrk="1" latinLnBrk="0" hangingPunct="1">
                <a:lnSpc>
                  <a:spcPct val="100000"/>
                </a:lnSpc>
                <a:spcBef>
                  <a:spcPts val="0"/>
                </a:spcBef>
                <a:spcAft>
                  <a:spcPts val="500"/>
                </a:spcAft>
                <a:buFont typeface="Arial" pitchFamily="34" charset="0"/>
                <a:buNone/>
                <a:tabLst/>
                <a:defRPr sz="1400" b="0" kern="1200">
                  <a:solidFill>
                    <a:schemeClr val="tx1"/>
                  </a:solidFill>
                  <a:latin typeface="Marianne" panose="02000000000000000000" pitchFamily="2" charset="0"/>
                  <a:ea typeface="+mn-ea"/>
                  <a:cs typeface="+mn-cs"/>
                </a:defRPr>
              </a:lvl1pPr>
              <a:lvl2pPr marL="351450" indent="-171450" algn="l" defTabSz="914400" rtl="0" eaLnBrk="1" latinLnBrk="0" hangingPunct="1">
                <a:lnSpc>
                  <a:spcPct val="100000"/>
                </a:lnSpc>
                <a:spcBef>
                  <a:spcPts val="600"/>
                </a:spcBef>
                <a:spcAft>
                  <a:spcPts val="600"/>
                </a:spcAft>
                <a:buSzPct val="100000"/>
                <a:buFont typeface="Arial" panose="020B0604020202020204" pitchFamily="34" charset="0"/>
                <a:buChar char="•"/>
                <a:defRPr sz="1200" kern="1200">
                  <a:solidFill>
                    <a:schemeClr val="tx1"/>
                  </a:solidFill>
                  <a:latin typeface="Marianne" panose="02000000000000000000" pitchFamily="2" charset="0"/>
                  <a:ea typeface="+mn-ea"/>
                  <a:cs typeface="+mn-cs"/>
                </a:defRPr>
              </a:lvl2pPr>
              <a:lvl3pPr marL="531450" indent="-171450" algn="l" defTabSz="914400" rtl="0" eaLnBrk="1" latinLnBrk="0" hangingPunct="1">
                <a:lnSpc>
                  <a:spcPct val="100000"/>
                </a:lnSpc>
                <a:spcBef>
                  <a:spcPts val="100"/>
                </a:spcBef>
                <a:spcAft>
                  <a:spcPts val="100"/>
                </a:spcAft>
                <a:buSzPct val="100000"/>
                <a:buFont typeface="Wingdings" pitchFamily="2" charset="2"/>
                <a:buChar char="§"/>
                <a:defRPr sz="1000" kern="1200" baseline="0">
                  <a:solidFill>
                    <a:schemeClr val="tx1"/>
                  </a:solidFill>
                  <a:latin typeface="Marianne" panose="02000000000000000000" pitchFamily="2" charset="0"/>
                  <a:ea typeface="+mn-ea"/>
                  <a:cs typeface="+mn-cs"/>
                </a:defRPr>
              </a:lvl3pPr>
              <a:lvl4pPr marL="711450" indent="-171450" algn="l" defTabSz="914400" rtl="0" eaLnBrk="1" latinLnBrk="0" hangingPunct="1">
                <a:lnSpc>
                  <a:spcPct val="100000"/>
                </a:lnSpc>
                <a:spcBef>
                  <a:spcPts val="100"/>
                </a:spcBef>
                <a:spcAft>
                  <a:spcPts val="100"/>
                </a:spcAft>
                <a:buSzPct val="100000"/>
                <a:buFont typeface="Arial" panose="020B0604020202020204" pitchFamily="34" charset="0"/>
                <a:buChar char="•"/>
                <a:defRPr sz="800" kern="1200">
                  <a:solidFill>
                    <a:schemeClr val="tx1"/>
                  </a:solidFill>
                  <a:latin typeface="Marianne" panose="02000000000000000000" pitchFamily="2" charset="0"/>
                  <a:ea typeface="+mn-ea"/>
                  <a:cs typeface="+mn-cs"/>
                </a:defRPr>
              </a:lvl4pPr>
              <a:lvl5pPr marL="927450" indent="-171450" algn="l" defTabSz="914400" rtl="0" eaLnBrk="1" latinLnBrk="0" hangingPunct="1">
                <a:lnSpc>
                  <a:spcPct val="100000"/>
                </a:lnSpc>
                <a:spcBef>
                  <a:spcPts val="100"/>
                </a:spcBef>
                <a:spcAft>
                  <a:spcPts val="100"/>
                </a:spcAft>
                <a:buSzPct val="100000"/>
                <a:buFont typeface="Wingdings" pitchFamily="2" charset="2"/>
                <a:buChar char="§"/>
                <a:defRPr sz="700" kern="1200">
                  <a:solidFill>
                    <a:schemeClr val="tx1"/>
                  </a:solidFill>
                  <a:latin typeface="Marianne" panose="02000000000000000000"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sz="1200" dirty="0"/>
            </a:p>
            <a:p>
              <a:r>
                <a:rPr lang="fr-FR" sz="1200" b="1" dirty="0">
                  <a:latin typeface="Marianne"/>
                </a:rPr>
                <a:t>     Des analyses du devenir « après l’apprentissage »</a:t>
              </a:r>
            </a:p>
            <a:p>
              <a:endParaRPr lang="fr-FR" sz="1200" b="1" dirty="0">
                <a:latin typeface="Marianne"/>
              </a:endParaRPr>
            </a:p>
            <a:p>
              <a:pPr marL="263525" indent="-171450">
                <a:buFont typeface="Arial" panose="020B0604020202020204" pitchFamily="34" charset="0"/>
                <a:buChar char="•"/>
              </a:pPr>
              <a:r>
                <a:rPr lang="fr-FR" sz="1200" b="1" dirty="0">
                  <a:latin typeface="Marianne"/>
                </a:rPr>
                <a:t>8 073 contrats menés à terme (25,14%) </a:t>
              </a:r>
              <a:r>
                <a:rPr lang="fr-FR" sz="1200" dirty="0">
                  <a:latin typeface="Marianne"/>
                </a:rPr>
                <a:t>sans contrat ultérieur</a:t>
              </a:r>
            </a:p>
          </p:txBody>
        </p:sp>
      </p:grpSp>
    </p:spTree>
    <p:extLst>
      <p:ext uri="{BB962C8B-B14F-4D97-AF65-F5344CB8AC3E}">
        <p14:creationId xmlns:p14="http://schemas.microsoft.com/office/powerpoint/2010/main" val="270926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7</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127591" y="1395622"/>
            <a:ext cx="8825023" cy="3435846"/>
          </a:xfrm>
        </p:spPr>
        <p:txBody>
          <a:bodyPr/>
          <a:lstStyle/>
          <a:p>
            <a:endParaRPr lang="fr-FR" sz="1100" b="1" i="0">
              <a:solidFill>
                <a:srgbClr val="262633"/>
              </a:solidFill>
              <a:effectLst/>
            </a:endParaRPr>
          </a:p>
          <a:p>
            <a:endParaRPr lang="fr-FR" sz="1100" b="1">
              <a:solidFill>
                <a:srgbClr val="262633"/>
              </a:solidFill>
            </a:endParaRPr>
          </a:p>
          <a:p>
            <a:endParaRPr lang="fr-FR" sz="1200" b="1">
              <a:solidFill>
                <a:srgbClr val="262633"/>
              </a:solidFill>
            </a:endParaRPr>
          </a:p>
          <a:p>
            <a:endParaRPr lang="fr-FR" b="1">
              <a:solidFill>
                <a:srgbClr val="262633"/>
              </a:solidFill>
            </a:endParaRPr>
          </a:p>
        </p:txBody>
      </p:sp>
      <p:sp>
        <p:nvSpPr>
          <p:cNvPr id="4" name="Espace réservé du texte 3">
            <a:extLst>
              <a:ext uri="{FF2B5EF4-FFF2-40B4-BE49-F238E27FC236}">
                <a16:creationId xmlns:a16="http://schemas.microsoft.com/office/drawing/2014/main" id="{88538E2B-DA15-3CB2-3074-D6DD3AB9D11B}"/>
              </a:ext>
            </a:extLst>
          </p:cNvPr>
          <p:cNvSpPr>
            <a:spLocks noGrp="1"/>
          </p:cNvSpPr>
          <p:nvPr>
            <p:ph type="body" sz="quarter" idx="13"/>
          </p:nvPr>
        </p:nvSpPr>
        <p:spPr>
          <a:xfrm>
            <a:off x="359693" y="1142627"/>
            <a:ext cx="8424614" cy="242951"/>
          </a:xfrm>
        </p:spPr>
        <p:txBody>
          <a:bodyPr/>
          <a:lstStyle/>
          <a:p>
            <a:r>
              <a:rPr lang="fr-FR"/>
              <a:t>dd</a:t>
            </a: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a:xfrm>
            <a:off x="323850" y="685475"/>
            <a:ext cx="8424863" cy="404242"/>
          </a:xfrm>
          <a:ln>
            <a:solidFill>
              <a:srgbClr val="002060"/>
            </a:solidFill>
          </a:ln>
        </p:spPr>
        <p:txBody>
          <a:bodyPr/>
          <a:lstStyle/>
          <a:p>
            <a:pPr marL="13970" algn="ctr"/>
            <a:r>
              <a:rPr lang="fr-FR" sz="2000">
                <a:solidFill>
                  <a:srgbClr val="002060"/>
                </a:solidFill>
                <a:latin typeface="Marianne"/>
              </a:rPr>
              <a:t>Suivi des contrats</a:t>
            </a:r>
            <a:r>
              <a:rPr lang="fr-FR">
                <a:solidFill>
                  <a:srgbClr val="002060"/>
                </a:solidFill>
                <a:latin typeface="Marianne"/>
              </a:rPr>
              <a:t> d'apprentissage</a:t>
            </a:r>
            <a:endParaRPr lang="fr-F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
        <p:nvSpPr>
          <p:cNvPr id="16" name="ZoneTexte 15">
            <a:extLst>
              <a:ext uri="{FF2B5EF4-FFF2-40B4-BE49-F238E27FC236}">
                <a16:creationId xmlns:a16="http://schemas.microsoft.com/office/drawing/2014/main" id="{F727EF2B-2E94-91DF-33DA-C5510E4D97C7}"/>
              </a:ext>
            </a:extLst>
          </p:cNvPr>
          <p:cNvSpPr txBox="1"/>
          <p:nvPr/>
        </p:nvSpPr>
        <p:spPr>
          <a:xfrm>
            <a:off x="203813" y="1160918"/>
            <a:ext cx="7669074" cy="200055"/>
          </a:xfrm>
          <a:prstGeom prst="rect">
            <a:avLst/>
          </a:prstGeom>
          <a:solidFill>
            <a:schemeClr val="bg1"/>
          </a:solidFill>
        </p:spPr>
        <p:txBody>
          <a:bodyPr wrap="square" rtlCol="0">
            <a:spAutoFit/>
          </a:bodyPr>
          <a:lstStyle/>
          <a:p>
            <a:endParaRPr lang="fr-FR" sz="700">
              <a:solidFill>
                <a:srgbClr val="002060"/>
              </a:solidFill>
            </a:endParaRPr>
          </a:p>
        </p:txBody>
      </p:sp>
      <p:pic>
        <p:nvPicPr>
          <p:cNvPr id="18" name="Image 17">
            <a:extLst>
              <a:ext uri="{FF2B5EF4-FFF2-40B4-BE49-F238E27FC236}">
                <a16:creationId xmlns:a16="http://schemas.microsoft.com/office/drawing/2014/main" id="{20DDEAD1-3791-14A9-78D0-C79A5EB74477}"/>
              </a:ext>
            </a:extLst>
          </p:cNvPr>
          <p:cNvPicPr>
            <a:picLocks noChangeAspect="1"/>
          </p:cNvPicPr>
          <p:nvPr/>
        </p:nvPicPr>
        <p:blipFill>
          <a:blip r:embed="rId2"/>
          <a:stretch>
            <a:fillRect/>
          </a:stretch>
        </p:blipFill>
        <p:spPr>
          <a:xfrm>
            <a:off x="1434272" y="1403869"/>
            <a:ext cx="5894465" cy="3139556"/>
          </a:xfrm>
          <a:prstGeom prst="rect">
            <a:avLst/>
          </a:prstGeom>
        </p:spPr>
      </p:pic>
    </p:spTree>
    <p:extLst>
      <p:ext uri="{BB962C8B-B14F-4D97-AF65-F5344CB8AC3E}">
        <p14:creationId xmlns:p14="http://schemas.microsoft.com/office/powerpoint/2010/main" val="234177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9287F3D-6748-1B2B-EEF0-3BA3FF3709DD}"/>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3" name="Espace réservé du texte 2">
            <a:extLst>
              <a:ext uri="{FF2B5EF4-FFF2-40B4-BE49-F238E27FC236}">
                <a16:creationId xmlns:a16="http://schemas.microsoft.com/office/drawing/2014/main" id="{743ABE27-1B0F-E48B-09F2-03E6A5DDEAA6}"/>
              </a:ext>
            </a:extLst>
          </p:cNvPr>
          <p:cNvSpPr>
            <a:spLocks noGrp="1"/>
          </p:cNvSpPr>
          <p:nvPr>
            <p:ph type="body" sz="quarter" idx="13"/>
          </p:nvPr>
        </p:nvSpPr>
        <p:spPr/>
        <p:txBody>
          <a:bodyPr/>
          <a:lstStyle/>
          <a:p>
            <a:r>
              <a:rPr lang="fr-FR">
                <a:latin typeface="Marianne"/>
              </a:rPr>
              <a:t>Analyse des contrats d’apprentissage menés à terme</a:t>
            </a:r>
          </a:p>
        </p:txBody>
      </p:sp>
      <p:sp>
        <p:nvSpPr>
          <p:cNvPr id="4" name="Espace réservé du numéro de diapositive 3">
            <a:extLst>
              <a:ext uri="{FF2B5EF4-FFF2-40B4-BE49-F238E27FC236}">
                <a16:creationId xmlns:a16="http://schemas.microsoft.com/office/drawing/2014/main" id="{6CA492B7-B890-D327-99E7-6CF84EE4CA12}"/>
              </a:ext>
            </a:extLst>
          </p:cNvPr>
          <p:cNvSpPr>
            <a:spLocks noGrp="1"/>
          </p:cNvSpPr>
          <p:nvPr>
            <p:ph type="sldNum" sz="quarter" idx="4"/>
          </p:nvPr>
        </p:nvSpPr>
        <p:spPr/>
        <p:txBody>
          <a:bodyPr/>
          <a:lstStyle/>
          <a:p>
            <a:fld id="{733122C9-A0B9-462F-8757-0847AD287B63}" type="slidenum">
              <a:rPr lang="fr-FR" smtClean="0"/>
              <a:pPr/>
              <a:t>8</a:t>
            </a:fld>
            <a:endParaRPr lang="fr-FR"/>
          </a:p>
        </p:txBody>
      </p:sp>
    </p:spTree>
    <p:extLst>
      <p:ext uri="{BB962C8B-B14F-4D97-AF65-F5344CB8AC3E}">
        <p14:creationId xmlns:p14="http://schemas.microsoft.com/office/powerpoint/2010/main" val="394464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BA78E4D8-6ECA-DB50-F9AC-B6E80B29249F}"/>
              </a:ext>
            </a:extLst>
          </p:cNvPr>
          <p:cNvPicPr>
            <a:picLocks noChangeAspect="1"/>
          </p:cNvPicPr>
          <p:nvPr/>
        </p:nvPicPr>
        <p:blipFill>
          <a:blip r:embed="rId2"/>
          <a:stretch>
            <a:fillRect/>
          </a:stretch>
        </p:blipFill>
        <p:spPr>
          <a:xfrm>
            <a:off x="4247712" y="1277513"/>
            <a:ext cx="4703458" cy="3566435"/>
          </a:xfrm>
          <a:prstGeom prst="rect">
            <a:avLst/>
          </a:prstGeom>
        </p:spPr>
      </p:pic>
      <p:pic>
        <p:nvPicPr>
          <p:cNvPr id="19" name="Image 18">
            <a:extLst>
              <a:ext uri="{FF2B5EF4-FFF2-40B4-BE49-F238E27FC236}">
                <a16:creationId xmlns:a16="http://schemas.microsoft.com/office/drawing/2014/main" id="{85A515BB-06A7-ECB7-8C39-E568572E474C}"/>
              </a:ext>
            </a:extLst>
          </p:cNvPr>
          <p:cNvPicPr>
            <a:picLocks noChangeAspect="1"/>
          </p:cNvPicPr>
          <p:nvPr/>
        </p:nvPicPr>
        <p:blipFill>
          <a:blip r:embed="rId3"/>
          <a:stretch>
            <a:fillRect/>
          </a:stretch>
        </p:blipFill>
        <p:spPr>
          <a:xfrm>
            <a:off x="0" y="1263225"/>
            <a:ext cx="4692433" cy="3678847"/>
          </a:xfrm>
          <a:prstGeom prst="rect">
            <a:avLst/>
          </a:prstGeom>
        </p:spPr>
      </p:pic>
      <p:sp>
        <p:nvSpPr>
          <p:cNvPr id="2" name="Espace réservé du numéro de diapositive 1">
            <a:extLst>
              <a:ext uri="{FF2B5EF4-FFF2-40B4-BE49-F238E27FC236}">
                <a16:creationId xmlns:a16="http://schemas.microsoft.com/office/drawing/2014/main" id="{AF1F110D-0357-3D9F-2B5C-FA1EAA7E8FD7}"/>
              </a:ext>
            </a:extLst>
          </p:cNvPr>
          <p:cNvSpPr>
            <a:spLocks noGrp="1"/>
          </p:cNvSpPr>
          <p:nvPr>
            <p:ph type="sldNum" sz="quarter" idx="12"/>
          </p:nvPr>
        </p:nvSpPr>
        <p:spPr/>
        <p:txBody>
          <a:bodyPr/>
          <a:lstStyle/>
          <a:p>
            <a:fld id="{733122C9-A0B9-462F-8757-0847AD287B63}" type="slidenum">
              <a:rPr lang="fr-FR" smtClean="0"/>
              <a:pPr/>
              <a:t>9</a:t>
            </a:fld>
            <a:endParaRPr lang="fr-FR"/>
          </a:p>
        </p:txBody>
      </p:sp>
      <p:sp>
        <p:nvSpPr>
          <p:cNvPr id="3" name="Espace réservé du texte 2">
            <a:extLst>
              <a:ext uri="{FF2B5EF4-FFF2-40B4-BE49-F238E27FC236}">
                <a16:creationId xmlns:a16="http://schemas.microsoft.com/office/drawing/2014/main" id="{94C40849-6DBF-C0B5-406B-AF9CFEF47224}"/>
              </a:ext>
            </a:extLst>
          </p:cNvPr>
          <p:cNvSpPr>
            <a:spLocks noGrp="1"/>
          </p:cNvSpPr>
          <p:nvPr>
            <p:ph type="body" sz="quarter" idx="14"/>
          </p:nvPr>
        </p:nvSpPr>
        <p:spPr>
          <a:xfrm>
            <a:off x="127591" y="1395622"/>
            <a:ext cx="8825023" cy="3435846"/>
          </a:xfrm>
        </p:spPr>
        <p:txBody>
          <a:bodyPr/>
          <a:lstStyle/>
          <a:p>
            <a:endParaRPr lang="fr-FR" sz="1100" b="1" i="0">
              <a:solidFill>
                <a:srgbClr val="262633"/>
              </a:solidFill>
              <a:effectLst/>
            </a:endParaRPr>
          </a:p>
          <a:p>
            <a:endParaRPr lang="fr-FR" sz="1100" b="1">
              <a:solidFill>
                <a:srgbClr val="262633"/>
              </a:solidFill>
            </a:endParaRPr>
          </a:p>
          <a:p>
            <a:endParaRPr lang="fr-FR" sz="1200" b="1">
              <a:solidFill>
                <a:srgbClr val="262633"/>
              </a:solidFill>
            </a:endParaRPr>
          </a:p>
          <a:p>
            <a:endParaRPr lang="fr-FR" b="1">
              <a:solidFill>
                <a:srgbClr val="262633"/>
              </a:solidFill>
            </a:endParaRPr>
          </a:p>
        </p:txBody>
      </p:sp>
      <p:sp>
        <p:nvSpPr>
          <p:cNvPr id="5" name="Titre 4">
            <a:extLst>
              <a:ext uri="{FF2B5EF4-FFF2-40B4-BE49-F238E27FC236}">
                <a16:creationId xmlns:a16="http://schemas.microsoft.com/office/drawing/2014/main" id="{FA388A65-FCCE-F306-7FB3-C8AD7DD63B2D}"/>
              </a:ext>
            </a:extLst>
          </p:cNvPr>
          <p:cNvSpPr>
            <a:spLocks noGrp="1"/>
          </p:cNvSpPr>
          <p:nvPr>
            <p:ph type="title"/>
          </p:nvPr>
        </p:nvSpPr>
        <p:spPr>
          <a:xfrm>
            <a:off x="323850" y="685475"/>
            <a:ext cx="8424863" cy="404242"/>
          </a:xfrm>
          <a:ln>
            <a:solidFill>
              <a:srgbClr val="002060"/>
            </a:solidFill>
          </a:ln>
        </p:spPr>
        <p:txBody>
          <a:bodyPr/>
          <a:lstStyle/>
          <a:p>
            <a:pPr marL="13970" algn="ctr"/>
            <a:r>
              <a:rPr lang="fr-FR">
                <a:solidFill>
                  <a:srgbClr val="002060"/>
                </a:solidFill>
                <a:latin typeface="Marianne"/>
              </a:rPr>
              <a:t>Délai entre le contrat d'apprentissage et le contrat suivant</a:t>
            </a:r>
            <a:endParaRPr lang="fr-FR"/>
          </a:p>
        </p:txBody>
      </p:sp>
      <p:sp>
        <p:nvSpPr>
          <p:cNvPr id="7" name="Espace réservé de la date 6">
            <a:extLst>
              <a:ext uri="{FF2B5EF4-FFF2-40B4-BE49-F238E27FC236}">
                <a16:creationId xmlns:a16="http://schemas.microsoft.com/office/drawing/2014/main" id="{9BC59F69-5331-8391-8E11-B9FDA5DB44A2}"/>
              </a:ext>
            </a:extLst>
          </p:cNvPr>
          <p:cNvSpPr>
            <a:spLocks noGrp="1"/>
          </p:cNvSpPr>
          <p:nvPr>
            <p:ph type="dt" sz="half" idx="2"/>
          </p:nvPr>
        </p:nvSpPr>
        <p:spPr/>
        <p:txBody>
          <a:bodyPr/>
          <a:lstStyle/>
          <a:p>
            <a:fld id="{5F7325A3-5315-1B4B-A0D9-112471EB5837}" type="datetime1">
              <a:rPr lang="fr-FR" cap="all" smtClean="0"/>
              <a:pPr/>
              <a:t>15/05/2024</a:t>
            </a:fld>
            <a:endParaRPr lang="fr-FR" cap="all"/>
          </a:p>
        </p:txBody>
      </p:sp>
      <p:sp>
        <p:nvSpPr>
          <p:cNvPr id="8" name="Espace réservé du pied de page 4">
            <a:extLst>
              <a:ext uri="{FF2B5EF4-FFF2-40B4-BE49-F238E27FC236}">
                <a16:creationId xmlns:a16="http://schemas.microsoft.com/office/drawing/2014/main" id="{036C8EE9-B718-DD4D-A8A4-0A601C033ED3}"/>
              </a:ext>
            </a:extLst>
          </p:cNvPr>
          <p:cNvSpPr txBox="1">
            <a:spLocks/>
          </p:cNvSpPr>
          <p:nvPr/>
        </p:nvSpPr>
        <p:spPr>
          <a:xfrm>
            <a:off x="5221125" y="228073"/>
            <a:ext cx="2307264" cy="537357"/>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700">
                <a:latin typeface="Marianne" panose="02000000000000000000" pitchFamily="2" charset="0"/>
              </a:rPr>
              <a:t>Délégation générale à l’emploi et à la formation professionnelle</a:t>
            </a:r>
          </a:p>
        </p:txBody>
      </p:sp>
    </p:spTree>
    <p:extLst>
      <p:ext uri="{BB962C8B-B14F-4D97-AF65-F5344CB8AC3E}">
        <p14:creationId xmlns:p14="http://schemas.microsoft.com/office/powerpoint/2010/main" val="2865957194"/>
      </p:ext>
    </p:extLst>
  </p:cSld>
  <p:clrMapOvr>
    <a:masterClrMapping/>
  </p:clrMapOvr>
</p:sld>
</file>

<file path=ppt/theme/theme1.xml><?xml version="1.0" encoding="utf-8"?>
<a:theme xmlns:a="http://schemas.openxmlformats.org/drawingml/2006/main" name="Template_presentation ppt_SG">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ésentation1" id="{A2E58282-9A34-4655-AB49-CBBDB40B82C2}" vid="{E31638A5-CD90-4591-8690-3535E3B95B8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595FB76DC3F41B6FF84A80A9377B3" ma:contentTypeVersion="4" ma:contentTypeDescription="Crée un document." ma:contentTypeScope="" ma:versionID="a337c83e79f0d3fe7ab919d91e073ada">
  <xsd:schema xmlns:xsd="http://www.w3.org/2001/XMLSchema" xmlns:xs="http://www.w3.org/2001/XMLSchema" xmlns:p="http://schemas.microsoft.com/office/2006/metadata/properties" xmlns:ns2="e6339c1a-5481-422b-9cb7-0363447bac01" targetNamespace="http://schemas.microsoft.com/office/2006/metadata/properties" ma:root="true" ma:fieldsID="196704070f9de9e66c041b1af8f55c54" ns2:_="">
    <xsd:import namespace="e6339c1a-5481-422b-9cb7-0363447bac0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339c1a-5481-422b-9cb7-0363447bac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43F2C8-DEA6-44C4-92B8-FE46D5D004E8}">
  <ds:schemaRefs>
    <ds:schemaRef ds:uri="e6339c1a-5481-422b-9cb7-0363447bac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74299ED-8364-4B79-BFBA-D9FEB490F570}">
  <ds:schemaRefs>
    <ds:schemaRef ds:uri="http://schemas.microsoft.com/sharepoint/v3/contenttype/forms"/>
  </ds:schemaRefs>
</ds:datastoreItem>
</file>

<file path=customXml/itemProps3.xml><?xml version="1.0" encoding="utf-8"?>
<ds:datastoreItem xmlns:ds="http://schemas.openxmlformats.org/officeDocument/2006/customXml" ds:itemID="{2243FE02-FE19-4095-BD0F-6F01592E423A}">
  <ds:schemaRefs>
    <ds:schemaRef ds:uri="e6339c1a-5481-422b-9cb7-0363447bac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1924</Words>
  <Application>Microsoft Office PowerPoint</Application>
  <PresentationFormat>Affichage à l'écran (16:9)</PresentationFormat>
  <Paragraphs>256</Paragraphs>
  <Slides>24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24</vt:i4>
      </vt:variant>
    </vt:vector>
  </HeadingPairs>
  <TitlesOfParts>
    <vt:vector size="29" baseType="lpstr">
      <vt:lpstr>Arial</vt:lpstr>
      <vt:lpstr>Calibri</vt:lpstr>
      <vt:lpstr>Marianne</vt:lpstr>
      <vt:lpstr>Wingdings</vt:lpstr>
      <vt:lpstr>Template_presentation ppt_SG</vt:lpstr>
      <vt:lpstr>Présentation PowerPoint</vt:lpstr>
      <vt:lpstr>Trajectoire apprentissage </vt:lpstr>
      <vt:lpstr>Trajectoire apprentissage </vt:lpstr>
      <vt:lpstr>Trajectoire apprentissage </vt:lpstr>
      <vt:lpstr>Trajectoire apprentissage </vt:lpstr>
      <vt:lpstr>Trajectoire apprentissage </vt:lpstr>
      <vt:lpstr>Suivi des contrats d'apprentissage</vt:lpstr>
      <vt:lpstr>Présentation PowerPoint</vt:lpstr>
      <vt:lpstr>Délai entre le contrat d'apprentissage et le contrat suivant</vt:lpstr>
      <vt:lpstr>Présentation PowerPoint</vt:lpstr>
      <vt:lpstr>Présentation PowerPoint</vt:lpstr>
      <vt:lpstr>Présentation PowerPoint</vt:lpstr>
      <vt:lpstr>Délai entre le contrat d'apprentissage rompu et le contrat suivant</vt:lpstr>
      <vt:lpstr>Présentation PowerPoint</vt:lpstr>
      <vt:lpstr>Présentation PowerPoint</vt:lpstr>
      <vt:lpstr>Trajectoire apprentissage </vt:lpstr>
      <vt:lpstr>Présentation PowerPoint</vt:lpstr>
      <vt:lpstr>Présentation PowerPoint</vt:lpstr>
      <vt:lpstr>Trajectoire apprentissage </vt:lpstr>
      <vt:lpstr>Documentation des réalisations</vt:lpstr>
      <vt:lpstr>Documentation des réalisations</vt:lpstr>
      <vt:lpstr>Documentation des réalisations</vt:lpstr>
      <vt:lpstr>Documentation des réalisations</vt:lpstr>
      <vt:lpstr>Principes de réalisations</vt:lpstr>
    </vt:vector>
  </TitlesOfParts>
  <Manager>Client</Manager>
  <Company>Ministeres Sociaux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Client</dc:subject>
  <dc:creator>BATEL, Yves (DNUM/SDPSN/VDD)</dc:creator>
  <cp:lastModifiedBy>BECHADE, Xavier (DNUM/SDPSN/VDD)</cp:lastModifiedBy>
  <cp:revision>1</cp:revision>
  <dcterms:created xsi:type="dcterms:W3CDTF">2024-04-10T06:52:48Z</dcterms:created>
  <dcterms:modified xsi:type="dcterms:W3CDTF">2024-05-15T14:38:47Z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0x010100C9F595FB76DC3F41B6FF84A80A9377B3</vt:lpwstr>
  </property>
  <property fmtid="{D5CDD505-2E9C-101B-9397-08002B2CF9AE}" pid="3" name="PACo_NiveauDeConfidentialite">
    <vt:lpwstr>1;#Public|43a73bf0-6fa9-439e-9f01-0c858cc75030</vt:lpwstr>
  </property>
  <property fmtid="{D5CDD505-2E9C-101B-9397-08002B2CF9AE}" pid="4" name="_dlc_DocIdItemGuid">
    <vt:lpwstr>d4a4eb99-40c0-4a7a-b10a-fe3b0c5c7f8a</vt:lpwstr>
  </property>
  <property fmtid="{D5CDD505-2E9C-101B-9397-08002B2CF9AE}" pid="5" name="MSIP_Label_1e139eef-7083-4b90-bc28-3a038515d24b_Enabled">
    <vt:lpwstr>true</vt:lpwstr>
  </property>
  <property fmtid="{D5CDD505-2E9C-101B-9397-08002B2CF9AE}" pid="6" name="MSIP_Label_1e139eef-7083-4b90-bc28-3a038515d24b_SetDate">
    <vt:lpwstr>2024-04-10T06:59:11Z</vt:lpwstr>
  </property>
  <property fmtid="{D5CDD505-2E9C-101B-9397-08002B2CF9AE}" pid="7" name="MSIP_Label_1e139eef-7083-4b90-bc28-3a038515d24b_Method">
    <vt:lpwstr>Privileged</vt:lpwstr>
  </property>
  <property fmtid="{D5CDD505-2E9C-101B-9397-08002B2CF9AE}" pid="8" name="MSIP_Label_1e139eef-7083-4b90-bc28-3a038515d24b_Name">
    <vt:lpwstr>[Prod v4] C2 - Standard</vt:lpwstr>
  </property>
  <property fmtid="{D5CDD505-2E9C-101B-9397-08002B2CF9AE}" pid="9" name="MSIP_Label_1e139eef-7083-4b90-bc28-3a038515d24b_SiteId">
    <vt:lpwstr>035e5292-5a25-4509-bb08-a555f7d31a8b</vt:lpwstr>
  </property>
  <property fmtid="{D5CDD505-2E9C-101B-9397-08002B2CF9AE}" pid="10" name="MSIP_Label_1e139eef-7083-4b90-bc28-3a038515d24b_ActionId">
    <vt:lpwstr>28fca422-fe28-4d44-90d8-a4f5e1834423</vt:lpwstr>
  </property>
  <property fmtid="{D5CDD505-2E9C-101B-9397-08002B2CF9AE}" pid="11" name="MSIP_Label_1e139eef-7083-4b90-bc28-3a038515d24b_ContentBits">
    <vt:lpwstr>0</vt:lpwstr>
  </property>
  <property fmtid="{D5CDD505-2E9C-101B-9397-08002B2CF9AE}" pid="12" name="MediaServiceImageTags">
    <vt:lpwstr/>
  </property>
</Properties>
</file>